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29"/>
  </p:notesMasterIdLst>
  <p:handoutMasterIdLst>
    <p:handoutMasterId r:id="rId30"/>
  </p:handoutMasterIdLst>
  <p:sldIdLst>
    <p:sldId id="261" r:id="rId4"/>
    <p:sldId id="493" r:id="rId5"/>
    <p:sldId id="445" r:id="rId6"/>
    <p:sldId id="480" r:id="rId7"/>
    <p:sldId id="479" r:id="rId8"/>
    <p:sldId id="481" r:id="rId9"/>
    <p:sldId id="482" r:id="rId10"/>
    <p:sldId id="341" r:id="rId11"/>
    <p:sldId id="272" r:id="rId12"/>
    <p:sldId id="344" r:id="rId13"/>
    <p:sldId id="348" r:id="rId14"/>
    <p:sldId id="375" r:id="rId15"/>
    <p:sldId id="351" r:id="rId16"/>
    <p:sldId id="486" r:id="rId17"/>
    <p:sldId id="478" r:id="rId18"/>
    <p:sldId id="495" r:id="rId19"/>
    <p:sldId id="316" r:id="rId20"/>
    <p:sldId id="380" r:id="rId21"/>
    <p:sldId id="489" r:id="rId22"/>
    <p:sldId id="490" r:id="rId23"/>
    <p:sldId id="496" r:id="rId24"/>
    <p:sldId id="492" r:id="rId25"/>
    <p:sldId id="498" r:id="rId26"/>
    <p:sldId id="497" r:id="rId27"/>
    <p:sldId id="491" r:id="rId28"/>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68">
          <p15:clr>
            <a:srgbClr val="A4A3A4"/>
          </p15:clr>
        </p15:guide>
        <p15:guide id="2" orient="horz" pos="951">
          <p15:clr>
            <a:srgbClr val="A4A3A4"/>
          </p15:clr>
        </p15:guide>
        <p15:guide id="3" orient="horz" pos="1034">
          <p15:clr>
            <a:srgbClr val="A4A3A4"/>
          </p15:clr>
        </p15:guide>
        <p15:guide id="4" orient="horz" pos="1081">
          <p15:clr>
            <a:srgbClr val="A4A3A4"/>
          </p15:clr>
        </p15:guide>
        <p15:guide id="5" pos="1737">
          <p15:clr>
            <a:srgbClr val="A4A3A4"/>
          </p15:clr>
        </p15:guide>
        <p15:guide id="6" pos="2793">
          <p15:clr>
            <a:srgbClr val="A4A3A4"/>
          </p15:clr>
        </p15:guide>
        <p15:guide id="7" pos="338">
          <p15:clr>
            <a:srgbClr val="A4A3A4"/>
          </p15:clr>
        </p15:guide>
        <p15:guide id="8" pos="236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sha Rodrigues" initials="S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AEEF"/>
    <a:srgbClr val="33CAFF"/>
    <a:srgbClr val="ADB000"/>
    <a:srgbClr val="FFEBAB"/>
    <a:srgbClr val="D9DADB"/>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5" autoAdjust="0"/>
    <p:restoredTop sz="99112" autoAdjust="0"/>
  </p:normalViewPr>
  <p:slideViewPr>
    <p:cSldViewPr snapToGrid="0" snapToObjects="1" showGuides="1">
      <p:cViewPr varScale="1">
        <p:scale>
          <a:sx n="87" d="100"/>
          <a:sy n="87" d="100"/>
        </p:scale>
        <p:origin x="822" y="90"/>
      </p:cViewPr>
      <p:guideLst>
        <p:guide orient="horz" pos="3068"/>
        <p:guide orient="horz" pos="951"/>
        <p:guide orient="horz" pos="1034"/>
        <p:guide orient="horz" pos="1081"/>
        <p:guide pos="1737"/>
        <p:guide pos="2793"/>
        <p:guide pos="338"/>
        <p:guide pos="2363"/>
      </p:guideLst>
    </p:cSldViewPr>
  </p:slideViewPr>
  <p:notesTextViewPr>
    <p:cViewPr>
      <p:scale>
        <a:sx n="100" d="100"/>
        <a:sy n="100" d="100"/>
      </p:scale>
      <p:origin x="0" y="0"/>
    </p:cViewPr>
  </p:notesTextViewPr>
  <p:sorterViewPr>
    <p:cViewPr>
      <p:scale>
        <a:sx n="100" d="100"/>
        <a:sy n="100" d="100"/>
      </p:scale>
      <p:origin x="0" y="-275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59BA41B-1B3F-7841-B42D-D192A41A0921}" type="datetimeFigureOut">
              <a:rPr lang="de-DE" smtClean="0">
                <a:latin typeface="Arial"/>
              </a:rPr>
              <a:pPr/>
              <a:t>23.03.2020</a:t>
            </a:fld>
            <a:endParaRPr lang="en-US" dirty="0">
              <a:latin typeface="Arial"/>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08E7B6-3AFF-084E-8E9B-3DC03A9E0E3F}"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42654091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D643C91-6C4C-A842-8FDD-92E81AC359D7}" type="datetimeFigureOut">
              <a:rPr lang="de-DE" smtClean="0"/>
              <a:pPr/>
              <a:t>23.03.2020</a:t>
            </a:fld>
            <a:endParaRPr lang="en-US"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0D6102AA-C24B-6A42-9071-A00248763394}" type="slidenum">
              <a:rPr lang="en-US" smtClean="0"/>
              <a:pPr/>
              <a:t>‹#›</a:t>
            </a:fld>
            <a:endParaRPr lang="en-US" dirty="0"/>
          </a:p>
        </p:txBody>
      </p:sp>
    </p:spTree>
    <p:extLst>
      <p:ext uri="{BB962C8B-B14F-4D97-AF65-F5344CB8AC3E}">
        <p14:creationId xmlns:p14="http://schemas.microsoft.com/office/powerpoint/2010/main" val="23208202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talked about Ostara’s recovery solution which is a combination of Pearl and Wasstrip.</a:t>
            </a:r>
          </a:p>
          <a:p>
            <a:endParaRPr lang="en-US"/>
          </a:p>
          <a:p>
            <a:r>
              <a:rPr lang="en-US"/>
              <a:t>This picture shows a schematic</a:t>
            </a:r>
            <a:r>
              <a:rPr lang="en-US" baseline="0"/>
              <a:t> of what is happening in the pearl reactor. You have nutrient rich influent and wasstrip feed that comes into the bottom of the fluidized bed upflow reactor. </a:t>
            </a:r>
          </a:p>
          <a:p>
            <a:endParaRPr lang="en-US" baseline="0"/>
          </a:p>
          <a:p>
            <a:r>
              <a:rPr lang="en-US" baseline="0"/>
              <a:t>Chemicals are added to create ideal reaction conditions with supersaturated magnesium at the proper pH.</a:t>
            </a:r>
          </a:p>
          <a:p>
            <a:endParaRPr lang="en-US" baseline="0"/>
          </a:p>
          <a:p>
            <a:r>
              <a:rPr lang="en-US" baseline="0"/>
              <a:t>Reactor contents are recycled and treated effluent flows from the top of the reactor.</a:t>
            </a:r>
          </a:p>
          <a:p>
            <a:endParaRPr lang="en-US" baseline="0"/>
          </a:p>
          <a:p>
            <a:r>
              <a:rPr lang="en-US" baseline="0"/>
              <a:t>Periodically an operator will start a harvest cycle to harvest Crystal Green.</a:t>
            </a:r>
            <a:endParaRPr lang="en-US"/>
          </a:p>
        </p:txBody>
      </p:sp>
      <p:sp>
        <p:nvSpPr>
          <p:cNvPr id="4" name="Slide Number Placeholder 3"/>
          <p:cNvSpPr>
            <a:spLocks noGrp="1"/>
          </p:cNvSpPr>
          <p:nvPr>
            <p:ph type="sldNum" sz="quarter" idx="10"/>
          </p:nvPr>
        </p:nvSpPr>
        <p:spPr/>
        <p:txBody>
          <a:bodyPr/>
          <a:lstStyle/>
          <a:p>
            <a:fld id="{4FA38C95-3BC4-40EA-818E-0AF305DE1909}" type="slidenum">
              <a:rPr lang="en-US" smtClean="0"/>
              <a:t>9</a:t>
            </a:fld>
            <a:endParaRPr lang="en-US"/>
          </a:p>
        </p:txBody>
      </p:sp>
    </p:spTree>
    <p:extLst>
      <p:ext uri="{BB962C8B-B14F-4D97-AF65-F5344CB8AC3E}">
        <p14:creationId xmlns:p14="http://schemas.microsoft.com/office/powerpoint/2010/main" val="2542733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Biological nutrient removal efficiently</a:t>
            </a:r>
            <a:r>
              <a:rPr lang="en-US" baseline="0"/>
              <a:t> and effectively reduces effluent nutrient concentration by using an aerobic and an anaerobic zone in the activated sludge process, this causes special bacteria called phosphorus accumulating organisms or PAOs to grow. These bugs take extra phosphorus into their cell walls in aerobic environments so that in the anaerobic zone they can use the P to consume VFAs (volatile fatty acids) in the anaerobic zone. This reduces the effluent phosphorus leaving the facility. </a:t>
            </a:r>
          </a:p>
          <a:p>
            <a:endParaRPr lang="en-US" baseline="0"/>
          </a:p>
          <a:p>
            <a:r>
              <a:rPr lang="en-US" baseline="0"/>
              <a:t>However when the waste activated sludge that his high in P, N, Mg, and K goes into the anaerobic digester, the P is released. This dissolved P is often returned to the head of the plant with the dewatering centrate or it can cause accidental struvite formation.</a:t>
            </a:r>
            <a:endParaRPr lang="en-US"/>
          </a:p>
        </p:txBody>
      </p:sp>
      <p:sp>
        <p:nvSpPr>
          <p:cNvPr id="4" name="Slide Number Placeholder 3"/>
          <p:cNvSpPr>
            <a:spLocks noGrp="1"/>
          </p:cNvSpPr>
          <p:nvPr>
            <p:ph type="sldNum" sz="quarter" idx="10"/>
          </p:nvPr>
        </p:nvSpPr>
        <p:spPr/>
        <p:txBody>
          <a:bodyPr/>
          <a:lstStyle/>
          <a:p>
            <a:pPr defTabSz="931774">
              <a:defRPr/>
            </a:pPr>
            <a:fld id="{4FA38C95-3BC4-40EA-818E-0AF305DE1909}" type="slidenum">
              <a:rPr lang="en-US" sz="1800" kern="0">
                <a:solidFill>
                  <a:sysClr val="windowText" lastClr="000000"/>
                </a:solidFill>
              </a:rPr>
              <a:pPr defTabSz="931774">
                <a:defRPr/>
              </a:pPr>
              <a:t>10</a:t>
            </a:fld>
            <a:endParaRPr lang="en-US" sz="1800" kern="0">
              <a:solidFill>
                <a:sysClr val="windowText" lastClr="000000"/>
              </a:solidFill>
            </a:endParaRPr>
          </a:p>
        </p:txBody>
      </p:sp>
    </p:spTree>
    <p:extLst>
      <p:ext uri="{BB962C8B-B14F-4D97-AF65-F5344CB8AC3E}">
        <p14:creationId xmlns:p14="http://schemas.microsoft.com/office/powerpoint/2010/main" val="3441211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A38C95-3BC4-40EA-818E-0AF305DE1909}" type="slidenum">
              <a:rPr lang="en-US" smtClean="0"/>
              <a:t>15</a:t>
            </a:fld>
            <a:endParaRPr lang="en-US"/>
          </a:p>
        </p:txBody>
      </p:sp>
    </p:spTree>
    <p:extLst>
      <p:ext uri="{BB962C8B-B14F-4D97-AF65-F5344CB8AC3E}">
        <p14:creationId xmlns:p14="http://schemas.microsoft.com/office/powerpoint/2010/main" val="205490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A38C95-3BC4-40EA-818E-0AF305DE1909}" type="slidenum">
              <a:rPr lang="en-US" smtClean="0"/>
              <a:t>16</a:t>
            </a:fld>
            <a:endParaRPr lang="en-US"/>
          </a:p>
        </p:txBody>
      </p:sp>
    </p:spTree>
    <p:extLst>
      <p:ext uri="{BB962C8B-B14F-4D97-AF65-F5344CB8AC3E}">
        <p14:creationId xmlns:p14="http://schemas.microsoft.com/office/powerpoint/2010/main" val="169894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A38C95-3BC4-40EA-818E-0AF305DE1909}" type="slidenum">
              <a:rPr lang="en-US" smtClean="0"/>
              <a:t>17</a:t>
            </a:fld>
            <a:endParaRPr lang="en-US"/>
          </a:p>
        </p:txBody>
      </p:sp>
    </p:spTree>
    <p:extLst>
      <p:ext uri="{BB962C8B-B14F-4D97-AF65-F5344CB8AC3E}">
        <p14:creationId xmlns:p14="http://schemas.microsoft.com/office/powerpoint/2010/main" val="2546431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Conditioning criteria present in the pilot systems</a:t>
            </a:r>
          </a:p>
        </p:txBody>
      </p:sp>
      <p:sp>
        <p:nvSpPr>
          <p:cNvPr id="4" name="Slide Number Placeholder 3"/>
          <p:cNvSpPr>
            <a:spLocks noGrp="1"/>
          </p:cNvSpPr>
          <p:nvPr>
            <p:ph type="sldNum" sz="quarter" idx="5"/>
          </p:nvPr>
        </p:nvSpPr>
        <p:spPr/>
        <p:txBody>
          <a:bodyPr/>
          <a:lstStyle/>
          <a:p>
            <a:fld id="{9A0D3128-0F65-48EE-A463-CDED4D3F56F0}" type="slidenum">
              <a:rPr lang="en-US" smtClean="0"/>
              <a:pPr/>
              <a:t>24</a:t>
            </a:fld>
            <a:endParaRPr lang="en-US"/>
          </a:p>
        </p:txBody>
      </p:sp>
    </p:spTree>
    <p:extLst>
      <p:ext uri="{BB962C8B-B14F-4D97-AF65-F5344CB8AC3E}">
        <p14:creationId xmlns:p14="http://schemas.microsoft.com/office/powerpoint/2010/main" val="1652480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w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Contents">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08359" y="1067991"/>
            <a:ext cx="8047313" cy="3745798"/>
          </a:xfrm>
        </p:spPr>
        <p:txBody>
          <a:bodyPr/>
          <a:lstStyle>
            <a:lvl1pPr marL="271463" indent="-271463">
              <a:lnSpc>
                <a:spcPct val="110000"/>
              </a:lnSpc>
              <a:spcBef>
                <a:spcPts val="1176"/>
              </a:spcBef>
              <a:buFont typeface="Wingdings" charset="2"/>
              <a:buChar char="§"/>
              <a:defRPr sz="2200">
                <a:solidFill>
                  <a:schemeClr val="tx1"/>
                </a:solidFill>
              </a:defRPr>
            </a:lvl1pPr>
            <a:lvl2pPr marL="536575" indent="-273050">
              <a:lnSpc>
                <a:spcPct val="110000"/>
              </a:lnSpc>
              <a:buFont typeface="Symbol" charset="2"/>
              <a:buChar char="-"/>
              <a:defRPr sz="1800">
                <a:solidFill>
                  <a:schemeClr val="tx1"/>
                </a:solidFill>
              </a:defRPr>
            </a:lvl2pPr>
            <a:lvl3pPr marL="811213" indent="-274638">
              <a:lnSpc>
                <a:spcPct val="110000"/>
              </a:lnSpc>
              <a:buFont typeface="Wingdings" charset="2"/>
              <a:buChar char="§"/>
              <a:defRPr sz="1600">
                <a:solidFill>
                  <a:schemeClr val="tx1"/>
                </a:solidFill>
              </a:defRPr>
            </a:lvl3pPr>
            <a:lvl4pPr marL="1074738" indent="-263525">
              <a:lnSpc>
                <a:spcPct val="110000"/>
              </a:lnSpc>
              <a:buFont typeface="Symbol" charset="2"/>
              <a:buChar char="-"/>
              <a:defRPr>
                <a:solidFill>
                  <a:schemeClr val="tx1"/>
                </a:solidFill>
              </a:defRPr>
            </a:lvl4pPr>
            <a:lvl5pPr marL="1347788" indent="-273050">
              <a:lnSpc>
                <a:spcPct val="110000"/>
              </a:lnSpc>
              <a:buFont typeface="Wingdings" charset="2"/>
              <a:buChar char="§"/>
              <a:defRPr>
                <a:solidFill>
                  <a:schemeClr val="tx1"/>
                </a:solidFill>
              </a:defRPr>
            </a:lvl5pPr>
          </a:lstStyle>
          <a:p>
            <a:pPr lvl="0"/>
            <a:r>
              <a:rPr lang="en-US" noProof="0" dirty="0"/>
              <a:t>Bullet Level 1</a:t>
            </a:r>
          </a:p>
          <a:p>
            <a:pPr lvl="1"/>
            <a:r>
              <a:rPr lang="en-US" noProof="0" dirty="0"/>
              <a:t>Bullet Level 2</a:t>
            </a:r>
          </a:p>
          <a:p>
            <a:pPr lvl="2"/>
            <a:r>
              <a:rPr lang="en-US" noProof="0" dirty="0"/>
              <a:t>Bullet Level 3</a:t>
            </a:r>
          </a:p>
          <a:p>
            <a:pPr lvl="3"/>
            <a:r>
              <a:rPr lang="en-US" noProof="0" dirty="0"/>
              <a:t>Bullet Level 4</a:t>
            </a:r>
          </a:p>
          <a:p>
            <a:pPr lvl="4"/>
            <a:r>
              <a:rPr lang="en-US" noProof="0" dirty="0"/>
              <a:t>Bullet Level 5</a:t>
            </a:r>
          </a:p>
        </p:txBody>
      </p:sp>
      <p:sp>
        <p:nvSpPr>
          <p:cNvPr id="12" name="Rechteck 11"/>
          <p:cNvSpPr/>
          <p:nvPr userDrawn="1"/>
        </p:nvSpPr>
        <p:spPr>
          <a:xfrm>
            <a:off x="0" y="4954544"/>
            <a:ext cx="9144000" cy="189000"/>
          </a:xfrm>
          <a:prstGeom prst="rect">
            <a:avLst/>
          </a:prstGeom>
          <a:solidFill>
            <a:srgbClr val="00AEEF"/>
          </a:solidFill>
          <a:ln>
            <a:solidFill>
              <a:srgbClr val="00AEE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4" name="Foliennummernplatzhalter 5"/>
          <p:cNvSpPr txBox="1">
            <a:spLocks/>
          </p:cNvSpPr>
          <p:nvPr userDrawn="1"/>
        </p:nvSpPr>
        <p:spPr>
          <a:xfrm>
            <a:off x="6670429" y="4906473"/>
            <a:ext cx="2230685" cy="273844"/>
          </a:xfrm>
          <a:prstGeom prst="rect">
            <a:avLst/>
          </a:prstGeom>
        </p:spPr>
        <p:txBody>
          <a:bodyPr vert="horz" lIns="91440" tIns="45720" rIns="91440" bIns="45720" rtlCol="0" anchor="ctr"/>
          <a:lstStyle>
            <a:defPPr>
              <a:defRPr lang="de-DE"/>
            </a:defPPr>
            <a:lvl1pPr marL="0" algn="r" defTabSz="457200" rtl="0" eaLnBrk="1" latinLnBrk="0" hangingPunct="1">
              <a:defRPr sz="9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148387-5660-2345-A66D-DF280F612EC3}" type="slidenum">
              <a:rPr lang="en-US" b="1" smtClean="0">
                <a:latin typeface="Arial"/>
              </a:rPr>
              <a:pPr/>
              <a:t>‹#›</a:t>
            </a:fld>
            <a:endParaRPr lang="en-US" b="1" dirty="0">
              <a:latin typeface="Arial"/>
            </a:endParaRPr>
          </a:p>
        </p:txBody>
      </p:sp>
      <p:sp>
        <p:nvSpPr>
          <p:cNvPr id="8" name="Rechteck 7"/>
          <p:cNvSpPr/>
          <p:nvPr userDrawn="1"/>
        </p:nvSpPr>
        <p:spPr>
          <a:xfrm>
            <a:off x="-4395" y="231867"/>
            <a:ext cx="72000" cy="65065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Title 3">
            <a:extLst>
              <a:ext uri="{FF2B5EF4-FFF2-40B4-BE49-F238E27FC236}">
                <a16:creationId xmlns:a16="http://schemas.microsoft.com/office/drawing/2014/main" id="{A6EB0476-01BC-4BBA-9B85-399513DA27B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6296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34E6C-52A8-484D-9AE0-C6366413EE15}"/>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05CE75-2BF3-4722-AC19-75C867EFD5AD}"/>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3E4FC3-D462-40BE-820E-9B14C5039AC9}"/>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FBDAAC-F662-4807-920C-E1EF5A58E3BE}"/>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321A46-5BA4-4227-88A3-5935E9D290F0}"/>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024A0E-9305-4E79-8BA8-16D9D3BC3DCC}"/>
              </a:ext>
            </a:extLst>
          </p:cNvPr>
          <p:cNvSpPr>
            <a:spLocks noGrp="1"/>
          </p:cNvSpPr>
          <p:nvPr>
            <p:ph type="dt" sz="half" idx="10"/>
          </p:nvPr>
        </p:nvSpPr>
        <p:spPr/>
        <p:txBody>
          <a:bodyPr/>
          <a:lstStyle/>
          <a:p>
            <a:fld id="{54F06662-8BB9-4BC3-8E77-C0242E2262B9}" type="datetimeFigureOut">
              <a:rPr lang="en-US" smtClean="0"/>
              <a:t>3/23/2020</a:t>
            </a:fld>
            <a:endParaRPr lang="en-US"/>
          </a:p>
        </p:txBody>
      </p:sp>
      <p:sp>
        <p:nvSpPr>
          <p:cNvPr id="8" name="Footer Placeholder 7">
            <a:extLst>
              <a:ext uri="{FF2B5EF4-FFF2-40B4-BE49-F238E27FC236}">
                <a16:creationId xmlns:a16="http://schemas.microsoft.com/office/drawing/2014/main" id="{77CE4866-A7C4-4C2C-A6C7-3A2B584D57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488FA0-53A8-4B3F-91A3-2FDA2771E1F2}"/>
              </a:ext>
            </a:extLst>
          </p:cNvPr>
          <p:cNvSpPr>
            <a:spLocks noGrp="1"/>
          </p:cNvSpPr>
          <p:nvPr>
            <p:ph type="sldNum" sz="quarter" idx="12"/>
          </p:nvPr>
        </p:nvSpPr>
        <p:spPr/>
        <p:txBody>
          <a:bodyPr/>
          <a:lstStyle/>
          <a:p>
            <a:fld id="{6F2AE10A-C124-4912-92B0-0D95C708BE2D}" type="slidenum">
              <a:rPr lang="en-US" smtClean="0"/>
              <a:t>‹#›</a:t>
            </a:fld>
            <a:endParaRPr lang="en-US"/>
          </a:p>
        </p:txBody>
      </p:sp>
    </p:spTree>
    <p:extLst>
      <p:ext uri="{BB962C8B-B14F-4D97-AF65-F5344CB8AC3E}">
        <p14:creationId xmlns:p14="http://schemas.microsoft.com/office/powerpoint/2010/main" val="2291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743C-1EA4-4A1A-8A2F-B2BDE5C62E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1BC90B-4F3E-4853-84BF-B9DD7453FD57}"/>
              </a:ext>
            </a:extLst>
          </p:cNvPr>
          <p:cNvSpPr>
            <a:spLocks noGrp="1"/>
          </p:cNvSpPr>
          <p:nvPr>
            <p:ph type="dt" sz="half" idx="10"/>
          </p:nvPr>
        </p:nvSpPr>
        <p:spPr/>
        <p:txBody>
          <a:bodyPr/>
          <a:lstStyle/>
          <a:p>
            <a:fld id="{54F06662-8BB9-4BC3-8E77-C0242E2262B9}" type="datetimeFigureOut">
              <a:rPr lang="en-US" smtClean="0"/>
              <a:t>3/23/2020</a:t>
            </a:fld>
            <a:endParaRPr lang="en-US"/>
          </a:p>
        </p:txBody>
      </p:sp>
      <p:sp>
        <p:nvSpPr>
          <p:cNvPr id="4" name="Footer Placeholder 3">
            <a:extLst>
              <a:ext uri="{FF2B5EF4-FFF2-40B4-BE49-F238E27FC236}">
                <a16:creationId xmlns:a16="http://schemas.microsoft.com/office/drawing/2014/main" id="{3B03A38F-0EC1-455B-8313-5D3D07139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C47984-1D18-4546-BADD-17D293A8CFDD}"/>
              </a:ext>
            </a:extLst>
          </p:cNvPr>
          <p:cNvSpPr>
            <a:spLocks noGrp="1"/>
          </p:cNvSpPr>
          <p:nvPr>
            <p:ph type="sldNum" sz="quarter" idx="12"/>
          </p:nvPr>
        </p:nvSpPr>
        <p:spPr/>
        <p:txBody>
          <a:bodyPr/>
          <a:lstStyle/>
          <a:p>
            <a:fld id="{6F2AE10A-C124-4912-92B0-0D95C708BE2D}" type="slidenum">
              <a:rPr lang="en-US" smtClean="0"/>
              <a:t>‹#›</a:t>
            </a:fld>
            <a:endParaRPr lang="en-US"/>
          </a:p>
        </p:txBody>
      </p:sp>
    </p:spTree>
    <p:extLst>
      <p:ext uri="{BB962C8B-B14F-4D97-AF65-F5344CB8AC3E}">
        <p14:creationId xmlns:p14="http://schemas.microsoft.com/office/powerpoint/2010/main" val="3541925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7DF183-EA7E-4C2A-84E7-1E4052079C6A}"/>
              </a:ext>
            </a:extLst>
          </p:cNvPr>
          <p:cNvSpPr>
            <a:spLocks noGrp="1"/>
          </p:cNvSpPr>
          <p:nvPr>
            <p:ph type="dt" sz="half" idx="10"/>
          </p:nvPr>
        </p:nvSpPr>
        <p:spPr/>
        <p:txBody>
          <a:bodyPr/>
          <a:lstStyle/>
          <a:p>
            <a:fld id="{54F06662-8BB9-4BC3-8E77-C0242E2262B9}" type="datetimeFigureOut">
              <a:rPr lang="en-US" smtClean="0"/>
              <a:t>3/23/2020</a:t>
            </a:fld>
            <a:endParaRPr lang="en-US"/>
          </a:p>
        </p:txBody>
      </p:sp>
      <p:sp>
        <p:nvSpPr>
          <p:cNvPr id="3" name="Footer Placeholder 2">
            <a:extLst>
              <a:ext uri="{FF2B5EF4-FFF2-40B4-BE49-F238E27FC236}">
                <a16:creationId xmlns:a16="http://schemas.microsoft.com/office/drawing/2014/main" id="{EDC03FCC-1974-48F6-9AD3-3890EA63CE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E48723-3DD4-451C-BB91-86C5CD41A982}"/>
              </a:ext>
            </a:extLst>
          </p:cNvPr>
          <p:cNvSpPr>
            <a:spLocks noGrp="1"/>
          </p:cNvSpPr>
          <p:nvPr>
            <p:ph type="sldNum" sz="quarter" idx="12"/>
          </p:nvPr>
        </p:nvSpPr>
        <p:spPr/>
        <p:txBody>
          <a:bodyPr/>
          <a:lstStyle/>
          <a:p>
            <a:fld id="{6F2AE10A-C124-4912-92B0-0D95C708BE2D}" type="slidenum">
              <a:rPr lang="en-US" smtClean="0"/>
              <a:t>‹#›</a:t>
            </a:fld>
            <a:endParaRPr lang="en-US"/>
          </a:p>
        </p:txBody>
      </p:sp>
    </p:spTree>
    <p:extLst>
      <p:ext uri="{BB962C8B-B14F-4D97-AF65-F5344CB8AC3E}">
        <p14:creationId xmlns:p14="http://schemas.microsoft.com/office/powerpoint/2010/main" val="1666200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30F70-378F-4BBC-A1A6-98CC4D22F4F2}"/>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6A40AB-9BCC-4D4D-9659-F1789F46156E}"/>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B26170-A483-45BB-B128-8BFAA7C601FA}"/>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B27BC1-EE4C-49A6-B119-0978D29A4644}"/>
              </a:ext>
            </a:extLst>
          </p:cNvPr>
          <p:cNvSpPr>
            <a:spLocks noGrp="1"/>
          </p:cNvSpPr>
          <p:nvPr>
            <p:ph type="dt" sz="half" idx="10"/>
          </p:nvPr>
        </p:nvSpPr>
        <p:spPr/>
        <p:txBody>
          <a:bodyPr/>
          <a:lstStyle/>
          <a:p>
            <a:fld id="{54F06662-8BB9-4BC3-8E77-C0242E2262B9}" type="datetimeFigureOut">
              <a:rPr lang="en-US" smtClean="0"/>
              <a:t>3/23/2020</a:t>
            </a:fld>
            <a:endParaRPr lang="en-US"/>
          </a:p>
        </p:txBody>
      </p:sp>
      <p:sp>
        <p:nvSpPr>
          <p:cNvPr id="6" name="Footer Placeholder 5">
            <a:extLst>
              <a:ext uri="{FF2B5EF4-FFF2-40B4-BE49-F238E27FC236}">
                <a16:creationId xmlns:a16="http://schemas.microsoft.com/office/drawing/2014/main" id="{921AA906-1A49-41AA-965D-8DA23611D4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118293-8697-4849-B14C-58230A541BF2}"/>
              </a:ext>
            </a:extLst>
          </p:cNvPr>
          <p:cNvSpPr>
            <a:spLocks noGrp="1"/>
          </p:cNvSpPr>
          <p:nvPr>
            <p:ph type="sldNum" sz="quarter" idx="12"/>
          </p:nvPr>
        </p:nvSpPr>
        <p:spPr/>
        <p:txBody>
          <a:bodyPr/>
          <a:lstStyle/>
          <a:p>
            <a:fld id="{6F2AE10A-C124-4912-92B0-0D95C708BE2D}" type="slidenum">
              <a:rPr lang="en-US" smtClean="0"/>
              <a:t>‹#›</a:t>
            </a:fld>
            <a:endParaRPr lang="en-US"/>
          </a:p>
        </p:txBody>
      </p:sp>
    </p:spTree>
    <p:extLst>
      <p:ext uri="{BB962C8B-B14F-4D97-AF65-F5344CB8AC3E}">
        <p14:creationId xmlns:p14="http://schemas.microsoft.com/office/powerpoint/2010/main" val="1295789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F7F75-B946-4C01-96B3-942F692CD192}"/>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786642-F906-489B-A350-9182560223B4}"/>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CF3B8D-411C-4CB5-8400-BEFAB77D4D3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89B3F4-BCC6-4D66-AF02-8DE185F471DC}"/>
              </a:ext>
            </a:extLst>
          </p:cNvPr>
          <p:cNvSpPr>
            <a:spLocks noGrp="1"/>
          </p:cNvSpPr>
          <p:nvPr>
            <p:ph type="dt" sz="half" idx="10"/>
          </p:nvPr>
        </p:nvSpPr>
        <p:spPr/>
        <p:txBody>
          <a:bodyPr/>
          <a:lstStyle/>
          <a:p>
            <a:fld id="{54F06662-8BB9-4BC3-8E77-C0242E2262B9}" type="datetimeFigureOut">
              <a:rPr lang="en-US" smtClean="0"/>
              <a:t>3/23/2020</a:t>
            </a:fld>
            <a:endParaRPr lang="en-US"/>
          </a:p>
        </p:txBody>
      </p:sp>
      <p:sp>
        <p:nvSpPr>
          <p:cNvPr id="6" name="Footer Placeholder 5">
            <a:extLst>
              <a:ext uri="{FF2B5EF4-FFF2-40B4-BE49-F238E27FC236}">
                <a16:creationId xmlns:a16="http://schemas.microsoft.com/office/drawing/2014/main" id="{1CBED9C1-8DD5-4034-9C58-1B88A15ECD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BD11BC-E151-428B-B971-EBA9BF33E22F}"/>
              </a:ext>
            </a:extLst>
          </p:cNvPr>
          <p:cNvSpPr>
            <a:spLocks noGrp="1"/>
          </p:cNvSpPr>
          <p:nvPr>
            <p:ph type="sldNum" sz="quarter" idx="12"/>
          </p:nvPr>
        </p:nvSpPr>
        <p:spPr/>
        <p:txBody>
          <a:bodyPr/>
          <a:lstStyle/>
          <a:p>
            <a:fld id="{6F2AE10A-C124-4912-92B0-0D95C708BE2D}" type="slidenum">
              <a:rPr lang="en-US" smtClean="0"/>
              <a:t>‹#›</a:t>
            </a:fld>
            <a:endParaRPr lang="en-US"/>
          </a:p>
        </p:txBody>
      </p:sp>
    </p:spTree>
    <p:extLst>
      <p:ext uri="{BB962C8B-B14F-4D97-AF65-F5344CB8AC3E}">
        <p14:creationId xmlns:p14="http://schemas.microsoft.com/office/powerpoint/2010/main" val="790448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10EF7-6D5D-4CC6-B1F7-3C656D2EA0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85F3DD-5A76-41F6-923B-CEE71837EE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E0BC2-7353-4CF5-80C0-4166E02883E2}"/>
              </a:ext>
            </a:extLst>
          </p:cNvPr>
          <p:cNvSpPr>
            <a:spLocks noGrp="1"/>
          </p:cNvSpPr>
          <p:nvPr>
            <p:ph type="dt" sz="half" idx="10"/>
          </p:nvPr>
        </p:nvSpPr>
        <p:spPr/>
        <p:txBody>
          <a:bodyPr/>
          <a:lstStyle/>
          <a:p>
            <a:fld id="{54F06662-8BB9-4BC3-8E77-C0242E2262B9}" type="datetimeFigureOut">
              <a:rPr lang="en-US" smtClean="0"/>
              <a:t>3/23/2020</a:t>
            </a:fld>
            <a:endParaRPr lang="en-US"/>
          </a:p>
        </p:txBody>
      </p:sp>
      <p:sp>
        <p:nvSpPr>
          <p:cNvPr id="5" name="Footer Placeholder 4">
            <a:extLst>
              <a:ext uri="{FF2B5EF4-FFF2-40B4-BE49-F238E27FC236}">
                <a16:creationId xmlns:a16="http://schemas.microsoft.com/office/drawing/2014/main" id="{4586E347-D8F2-4C57-9D71-98339DE32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768CD-F4B1-4001-9ACD-B0B46853BDFD}"/>
              </a:ext>
            </a:extLst>
          </p:cNvPr>
          <p:cNvSpPr>
            <a:spLocks noGrp="1"/>
          </p:cNvSpPr>
          <p:nvPr>
            <p:ph type="sldNum" sz="quarter" idx="12"/>
          </p:nvPr>
        </p:nvSpPr>
        <p:spPr/>
        <p:txBody>
          <a:bodyPr/>
          <a:lstStyle/>
          <a:p>
            <a:fld id="{6F2AE10A-C124-4912-92B0-0D95C708BE2D}" type="slidenum">
              <a:rPr lang="en-US" smtClean="0"/>
              <a:t>‹#›</a:t>
            </a:fld>
            <a:endParaRPr lang="en-US"/>
          </a:p>
        </p:txBody>
      </p:sp>
    </p:spTree>
    <p:extLst>
      <p:ext uri="{BB962C8B-B14F-4D97-AF65-F5344CB8AC3E}">
        <p14:creationId xmlns:p14="http://schemas.microsoft.com/office/powerpoint/2010/main" val="2699583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28497F-6F21-46FF-AD9A-11601BE01EBF}"/>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4B4310-5CE9-44CB-AAB5-0873D261BBC2}"/>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2F2BB-0EC7-449C-A60B-3BF7C9C54668}"/>
              </a:ext>
            </a:extLst>
          </p:cNvPr>
          <p:cNvSpPr>
            <a:spLocks noGrp="1"/>
          </p:cNvSpPr>
          <p:nvPr>
            <p:ph type="dt" sz="half" idx="10"/>
          </p:nvPr>
        </p:nvSpPr>
        <p:spPr/>
        <p:txBody>
          <a:bodyPr/>
          <a:lstStyle/>
          <a:p>
            <a:fld id="{54F06662-8BB9-4BC3-8E77-C0242E2262B9}" type="datetimeFigureOut">
              <a:rPr lang="en-US" smtClean="0"/>
              <a:t>3/23/2020</a:t>
            </a:fld>
            <a:endParaRPr lang="en-US"/>
          </a:p>
        </p:txBody>
      </p:sp>
      <p:sp>
        <p:nvSpPr>
          <p:cNvPr id="5" name="Footer Placeholder 4">
            <a:extLst>
              <a:ext uri="{FF2B5EF4-FFF2-40B4-BE49-F238E27FC236}">
                <a16:creationId xmlns:a16="http://schemas.microsoft.com/office/drawing/2014/main" id="{210B6BD1-0560-4CC3-B6CA-0B055CA167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B485E-BBE2-4536-BE57-A8A64A59C7E3}"/>
              </a:ext>
            </a:extLst>
          </p:cNvPr>
          <p:cNvSpPr>
            <a:spLocks noGrp="1"/>
          </p:cNvSpPr>
          <p:nvPr>
            <p:ph type="sldNum" sz="quarter" idx="12"/>
          </p:nvPr>
        </p:nvSpPr>
        <p:spPr/>
        <p:txBody>
          <a:bodyPr/>
          <a:lstStyle/>
          <a:p>
            <a:fld id="{6F2AE10A-C124-4912-92B0-0D95C708BE2D}" type="slidenum">
              <a:rPr lang="en-US" smtClean="0"/>
              <a:t>‹#›</a:t>
            </a:fld>
            <a:endParaRPr lang="en-US"/>
          </a:p>
        </p:txBody>
      </p:sp>
    </p:spTree>
    <p:extLst>
      <p:ext uri="{BB962C8B-B14F-4D97-AF65-F5344CB8AC3E}">
        <p14:creationId xmlns:p14="http://schemas.microsoft.com/office/powerpoint/2010/main" val="787583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ST PPT: Title and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975" y="1589810"/>
            <a:ext cx="7848563" cy="3043075"/>
          </a:xfrm>
          <a:prstGeom prst="rect">
            <a:avLst/>
          </a:prstGeom>
        </p:spPr>
        <p:txBody>
          <a:bodyPr/>
          <a:lstStyle>
            <a:lvl1pPr>
              <a:spcAft>
                <a:spcPts val="1340"/>
              </a:spcAft>
              <a:defRPr>
                <a:solidFill>
                  <a:schemeClr val="tx1"/>
                </a:solidFill>
              </a:defRPr>
            </a:lvl1pPr>
            <a:lvl2pPr>
              <a:spcAft>
                <a:spcPts val="1340"/>
              </a:spcAft>
              <a:defRPr>
                <a:solidFill>
                  <a:schemeClr val="tx1"/>
                </a:solidFill>
              </a:defRPr>
            </a:lvl2pPr>
            <a:lvl3pPr>
              <a:spcAft>
                <a:spcPts val="1340"/>
              </a:spcAft>
              <a:defRPr>
                <a:solidFill>
                  <a:schemeClr val="tx1"/>
                </a:solidFill>
              </a:defRPr>
            </a:lvl3pPr>
            <a:lvl4pPr>
              <a:spcAft>
                <a:spcPts val="1340"/>
              </a:spcAft>
              <a:defRPr>
                <a:solidFill>
                  <a:schemeClr val="tx1"/>
                </a:solidFill>
              </a:defRPr>
            </a:lvl4pPr>
            <a:lvl5pPr>
              <a:spcAft>
                <a:spcPts val="1340"/>
              </a:spcAf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0" hasCustomPrompt="1"/>
          </p:nvPr>
        </p:nvSpPr>
        <p:spPr>
          <a:xfrm>
            <a:off x="1460977" y="1000667"/>
            <a:ext cx="5760758" cy="430249"/>
          </a:xfrm>
        </p:spPr>
        <p:txBody>
          <a:bodyPr>
            <a:normAutofit/>
          </a:bodyPr>
          <a:lstStyle>
            <a:lvl1pPr marL="0" indent="0">
              <a:buNone/>
              <a:defRPr sz="1800">
                <a:solidFill>
                  <a:schemeClr val="accent2"/>
                </a:solidFill>
                <a:latin typeface="+mj-lt"/>
              </a:defRPr>
            </a:lvl1pPr>
          </a:lstStyle>
          <a:p>
            <a:pPr lvl="0"/>
            <a:r>
              <a:rPr lang="en-US"/>
              <a:t>Click to edit master subtitle style</a:t>
            </a:r>
          </a:p>
        </p:txBody>
      </p:sp>
    </p:spTree>
    <p:extLst>
      <p:ext uri="{BB962C8B-B14F-4D97-AF65-F5344CB8AC3E}">
        <p14:creationId xmlns:p14="http://schemas.microsoft.com/office/powerpoint/2010/main" val="1538683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628650" y="887526"/>
            <a:ext cx="7886700" cy="3263504"/>
          </a:xfrm>
          <a:prstGeom prst="rect">
            <a:avLst/>
          </a:prstGeom>
        </p:spPr>
        <p:txBody>
          <a:bodyPr/>
          <a:lstStyle>
            <a:lvl1pPr>
              <a:defRPr sz="1500">
                <a:solidFill>
                  <a:schemeClr val="tx1">
                    <a:lumMod val="50000"/>
                  </a:schemeClr>
                </a:solidFill>
                <a:latin typeface="+mn-lt"/>
              </a:defRPr>
            </a:lvl1pPr>
            <a:lvl2pPr marL="342900" indent="0">
              <a:buNone/>
              <a:defRPr>
                <a:solidFill>
                  <a:schemeClr val="tx1"/>
                </a:solidFill>
                <a:latin typeface="+mn-lt"/>
              </a:defRPr>
            </a:lvl2pPr>
            <a:lvl3pPr marL="685800" indent="0">
              <a:buNone/>
              <a:defRPr>
                <a:solidFill>
                  <a:schemeClr val="tx1"/>
                </a:solidFill>
                <a:latin typeface="+mn-lt"/>
              </a:defRPr>
            </a:lvl3pPr>
            <a:lvl4pPr marL="1028700" indent="0">
              <a:buNone/>
              <a:defRPr>
                <a:solidFill>
                  <a:schemeClr val="tx1"/>
                </a:solidFill>
                <a:latin typeface="+mn-lt"/>
              </a:defRPr>
            </a:lvl4pPr>
            <a:lvl5pPr>
              <a:defRPr>
                <a:solidFill>
                  <a:schemeClr val="tx1"/>
                </a:solidFill>
                <a:latin typeface="+mn-lt"/>
              </a:defRPr>
            </a:lvl5pPr>
          </a:lstStyle>
          <a:p>
            <a:pPr lvl="0"/>
            <a:endParaRPr lang="en-US" noProof="0" dirty="0"/>
          </a:p>
        </p:txBody>
      </p:sp>
      <p:pic>
        <p:nvPicPr>
          <p:cNvPr id="7" name="Picture 2" descr="T:\2016 Marketing Files\Internal Marketing\Images\Static\page-footer-curve.ep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000501"/>
            <a:ext cx="9144000" cy="1143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7">
            <a:extLst>
              <a:ext uri="{FF2B5EF4-FFF2-40B4-BE49-F238E27FC236}">
                <a16:creationId xmlns:a16="http://schemas.microsoft.com/office/drawing/2014/main" id="{DE4BCDDA-6A06-4F48-9966-B901D58D3368}"/>
              </a:ext>
            </a:extLst>
          </p:cNvPr>
          <p:cNvSpPr>
            <a:spLocks noGrp="1"/>
          </p:cNvSpPr>
          <p:nvPr>
            <p:ph type="title" hasCustomPrompt="1"/>
          </p:nvPr>
        </p:nvSpPr>
        <p:spPr>
          <a:xfrm>
            <a:off x="628650" y="273845"/>
            <a:ext cx="7886700" cy="536544"/>
          </a:xfrm>
          <a:prstGeom prst="rect">
            <a:avLst/>
          </a:prstGeom>
        </p:spPr>
        <p:txBody>
          <a:bodyPr/>
          <a:lstStyle>
            <a:lvl1pPr>
              <a:defRPr sz="2700" b="1">
                <a:solidFill>
                  <a:schemeClr val="tx2"/>
                </a:solidFill>
              </a:defRPr>
            </a:lvl1pPr>
          </a:lstStyle>
          <a:p>
            <a:r>
              <a:rPr lang="en-US" dirty="0"/>
              <a:t>Title</a:t>
            </a:r>
          </a:p>
        </p:txBody>
      </p:sp>
      <p:pic>
        <p:nvPicPr>
          <p:cNvPr id="14" name="Picture 13">
            <a:extLst>
              <a:ext uri="{FF2B5EF4-FFF2-40B4-BE49-F238E27FC236}">
                <a16:creationId xmlns:a16="http://schemas.microsoft.com/office/drawing/2014/main" id="{69138D35-A5B6-42F3-81A0-E0684BD3FF43}"/>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866268" y="4727737"/>
            <a:ext cx="2064003" cy="378053"/>
          </a:xfrm>
          <a:prstGeom prst="rect">
            <a:avLst/>
          </a:prstGeom>
        </p:spPr>
      </p:pic>
      <p:sp>
        <p:nvSpPr>
          <p:cNvPr id="2" name="TextBox 1">
            <a:extLst>
              <a:ext uri="{FF2B5EF4-FFF2-40B4-BE49-F238E27FC236}">
                <a16:creationId xmlns:a16="http://schemas.microsoft.com/office/drawing/2014/main" id="{86E75BCE-1689-48D0-B5B5-BAE30FC7BC5A}"/>
              </a:ext>
            </a:extLst>
          </p:cNvPr>
          <p:cNvSpPr txBox="1"/>
          <p:nvPr userDrawn="1"/>
        </p:nvSpPr>
        <p:spPr>
          <a:xfrm>
            <a:off x="213730" y="4778264"/>
            <a:ext cx="2683994" cy="300082"/>
          </a:xfrm>
          <a:prstGeom prst="rect">
            <a:avLst/>
          </a:prstGeom>
          <a:noFill/>
        </p:spPr>
        <p:txBody>
          <a:bodyPr wrap="square" rtlCol="0">
            <a:spAutoFit/>
          </a:bodyPr>
          <a:lstStyle/>
          <a:p>
            <a:r>
              <a:rPr lang="en-US" sz="1350" dirty="0">
                <a:solidFill>
                  <a:srgbClr val="FF0000"/>
                </a:solidFill>
              </a:rPr>
              <a:t>-</a:t>
            </a:r>
          </a:p>
        </p:txBody>
      </p:sp>
    </p:spTree>
    <p:extLst>
      <p:ext uri="{BB962C8B-B14F-4D97-AF65-F5344CB8AC3E}">
        <p14:creationId xmlns:p14="http://schemas.microsoft.com/office/powerpoint/2010/main" val="1089994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4101" name="Picture 5" descr="T:\2016 Marketing Files\Internal Marketing\Images\CNP\Cover-Sturvite-Pipe-KO-hal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165"/>
            <a:ext cx="3145971" cy="505602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el 1"/>
          <p:cNvSpPr>
            <a:spLocks noGrp="1"/>
          </p:cNvSpPr>
          <p:nvPr>
            <p:ph type="ctrTitle" hasCustomPrompt="1"/>
          </p:nvPr>
        </p:nvSpPr>
        <p:spPr>
          <a:xfrm>
            <a:off x="3227833" y="198883"/>
            <a:ext cx="5643589" cy="2080586"/>
          </a:xfrm>
          <a:prstGeom prst="rect">
            <a:avLst/>
          </a:prstGeom>
        </p:spPr>
        <p:txBody>
          <a:bodyPr anchor="b"/>
          <a:lstStyle>
            <a:lvl1pPr algn="ctr">
              <a:defRPr sz="4500" b="1">
                <a:solidFill>
                  <a:schemeClr val="tx2"/>
                </a:solidFill>
                <a:latin typeface="+mn-lt"/>
              </a:defRPr>
            </a:lvl1pPr>
          </a:lstStyle>
          <a:p>
            <a:r>
              <a:rPr lang="de-DE" dirty="0"/>
              <a:t>Title Here</a:t>
            </a:r>
          </a:p>
        </p:txBody>
      </p:sp>
      <p:sp>
        <p:nvSpPr>
          <p:cNvPr id="3" name="Untertitel 2"/>
          <p:cNvSpPr>
            <a:spLocks noGrp="1"/>
          </p:cNvSpPr>
          <p:nvPr>
            <p:ph type="subTitle" idx="1" hasCustomPrompt="1"/>
          </p:nvPr>
        </p:nvSpPr>
        <p:spPr>
          <a:xfrm>
            <a:off x="3236977" y="2361970"/>
            <a:ext cx="5634446" cy="1560806"/>
          </a:xfrm>
          <a:prstGeom prst="rect">
            <a:avLst/>
          </a:prstGeom>
        </p:spPr>
        <p:txBody>
          <a:bodyPr/>
          <a:lstStyle>
            <a:lvl1pPr marL="0" indent="0" algn="ctr">
              <a:buNone/>
              <a:defRPr sz="1800" baseline="0">
                <a:solidFill>
                  <a:schemeClr val="tx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sz="1800" dirty="0">
                <a:solidFill>
                  <a:srgbClr val="63656A"/>
                </a:solidFill>
                <a:latin typeface="Gautami" panose="020B0502040204020203" pitchFamily="34" charset="0"/>
                <a:cs typeface="Gautami" panose="020B0502040204020203" pitchFamily="34" charset="0"/>
              </a:rPr>
              <a:t>Subtitle Here</a:t>
            </a:r>
            <a:endParaRPr lang="de-DE" dirty="0"/>
          </a:p>
        </p:txBody>
      </p:sp>
      <p:pic>
        <p:nvPicPr>
          <p:cNvPr id="4098" name="Picture 2" descr="T:\2016 Marketing Files\Internal Marketing\Images\Static\page-footer-curve.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00501"/>
            <a:ext cx="9144000" cy="1143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feld 7"/>
          <p:cNvSpPr txBox="1"/>
          <p:nvPr/>
        </p:nvSpPr>
        <p:spPr>
          <a:xfrm>
            <a:off x="143782" y="4770100"/>
            <a:ext cx="2837163" cy="300082"/>
          </a:xfrm>
          <a:prstGeom prst="rect">
            <a:avLst/>
          </a:prstGeom>
          <a:noFill/>
        </p:spPr>
        <p:txBody>
          <a:bodyPr wrap="square" rtlCol="0">
            <a:spAutoFit/>
          </a:bodyPr>
          <a:lstStyle/>
          <a:p>
            <a:pPr algn="l"/>
            <a:r>
              <a:rPr lang="de-DE" sz="1050" dirty="0">
                <a:solidFill>
                  <a:schemeClr val="tx2"/>
                </a:solidFill>
                <a:latin typeface="+mn-lt"/>
                <a:cs typeface="Gautami" panose="020B0502040204020203" pitchFamily="34" charset="0"/>
              </a:rPr>
              <a:t>Discovery more at </a:t>
            </a:r>
            <a:r>
              <a:rPr lang="de-DE" sz="1350" b="1" dirty="0">
                <a:solidFill>
                  <a:schemeClr val="tx2"/>
                </a:solidFill>
                <a:latin typeface="+mn-lt"/>
                <a:cs typeface="Gautami" panose="020B0502040204020203" pitchFamily="34" charset="0"/>
              </a:rPr>
              <a:t>CNP-Tec.com</a:t>
            </a:r>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889506" y="4810488"/>
            <a:ext cx="612647" cy="212552"/>
          </a:xfrm>
          <a:prstGeom prst="rect">
            <a:avLst/>
          </a:prstGeom>
        </p:spPr>
      </p:pic>
      <p:pic>
        <p:nvPicPr>
          <p:cNvPr id="12" name="Picture 11">
            <a:extLst>
              <a:ext uri="{FF2B5EF4-FFF2-40B4-BE49-F238E27FC236}">
                <a16:creationId xmlns:a16="http://schemas.microsoft.com/office/drawing/2014/main" id="{727CEE40-9F8A-4886-A355-F80E3CA56BA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866268" y="4727737"/>
            <a:ext cx="2064003" cy="378053"/>
          </a:xfrm>
          <a:prstGeom prst="rect">
            <a:avLst/>
          </a:prstGeom>
        </p:spPr>
      </p:pic>
    </p:spTree>
    <p:extLst>
      <p:ext uri="{BB962C8B-B14F-4D97-AF65-F5344CB8AC3E}">
        <p14:creationId xmlns:p14="http://schemas.microsoft.com/office/powerpoint/2010/main" val="74755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s">
    <p:spTree>
      <p:nvGrpSpPr>
        <p:cNvPr id="1" name=""/>
        <p:cNvGrpSpPr/>
        <p:nvPr/>
      </p:nvGrpSpPr>
      <p:grpSpPr>
        <a:xfrm>
          <a:off x="0" y="0"/>
          <a:ext cx="0" cy="0"/>
          <a:chOff x="0" y="0"/>
          <a:chExt cx="0" cy="0"/>
        </a:xfrm>
      </p:grpSpPr>
      <p:sp>
        <p:nvSpPr>
          <p:cNvPr id="21" name="Rechteck 20"/>
          <p:cNvSpPr/>
          <p:nvPr userDrawn="1"/>
        </p:nvSpPr>
        <p:spPr>
          <a:xfrm>
            <a:off x="0" y="4954544"/>
            <a:ext cx="9144000" cy="189000"/>
          </a:xfrm>
          <a:prstGeom prst="rect">
            <a:avLst/>
          </a:prstGeom>
          <a:solidFill>
            <a:srgbClr val="00AEEF"/>
          </a:solidFill>
          <a:ln>
            <a:solidFill>
              <a:srgbClr val="00AEE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 name="Titel 1"/>
          <p:cNvSpPr>
            <a:spLocks noGrp="1"/>
          </p:cNvSpPr>
          <p:nvPr>
            <p:ph type="title" hasCustomPrompt="1"/>
          </p:nvPr>
        </p:nvSpPr>
        <p:spPr>
          <a:xfrm>
            <a:off x="408359" y="251225"/>
            <a:ext cx="6820063" cy="615461"/>
          </a:xfrm>
        </p:spPr>
        <p:txBody>
          <a:bodyPr>
            <a:normAutofit/>
          </a:bodyPr>
          <a:lstStyle>
            <a:lvl1pPr>
              <a:defRPr sz="2500" b="1" kern="0" cap="all" spc="100">
                <a:solidFill>
                  <a:srgbClr val="00AEF0"/>
                </a:solidFill>
              </a:defRPr>
            </a:lvl1pPr>
          </a:lstStyle>
          <a:p>
            <a:r>
              <a:rPr lang="en-US" noProof="0" dirty="0"/>
              <a:t>Click to edit title</a:t>
            </a:r>
          </a:p>
        </p:txBody>
      </p:sp>
      <p:sp>
        <p:nvSpPr>
          <p:cNvPr id="3" name="Inhaltsplatzhalter 2"/>
          <p:cNvSpPr>
            <a:spLocks noGrp="1"/>
          </p:cNvSpPr>
          <p:nvPr>
            <p:ph sz="half" idx="1" hasCustomPrompt="1"/>
          </p:nvPr>
        </p:nvSpPr>
        <p:spPr>
          <a:xfrm>
            <a:off x="418124" y="1067991"/>
            <a:ext cx="4038600" cy="3745798"/>
          </a:xfrm>
        </p:spPr>
        <p:txBody>
          <a:bodyPr/>
          <a:lstStyle>
            <a:lvl1pPr marL="271463" indent="-271463">
              <a:lnSpc>
                <a:spcPct val="110000"/>
              </a:lnSpc>
              <a:buFont typeface="Wingdings" charset="2"/>
              <a:buChar char="§"/>
              <a:defRPr sz="2200"/>
            </a:lvl1pPr>
            <a:lvl2pPr marL="536575" indent="-273050">
              <a:lnSpc>
                <a:spcPct val="110000"/>
              </a:lnSpc>
              <a:buFont typeface="Symbol" charset="2"/>
              <a:buChar char="-"/>
              <a:defRPr sz="1800"/>
            </a:lvl2pPr>
            <a:lvl3pPr marL="811213" indent="-274638">
              <a:lnSpc>
                <a:spcPct val="110000"/>
              </a:lnSpc>
              <a:buFont typeface="Wingdings" charset="2"/>
              <a:buChar char="§"/>
              <a:defRPr sz="1600"/>
            </a:lvl3pPr>
            <a:lvl4pPr marL="1074738" indent="-263525">
              <a:lnSpc>
                <a:spcPct val="110000"/>
              </a:lnSpc>
              <a:buFont typeface="Symbol" charset="2"/>
              <a:buChar char="-"/>
              <a:defRPr sz="1600"/>
            </a:lvl4pPr>
            <a:lvl5pPr marL="1347788" indent="-273050">
              <a:lnSpc>
                <a:spcPct val="110000"/>
              </a:lnSpc>
              <a:buFont typeface="Wingdings" charset="2"/>
              <a:buChar char="§"/>
              <a:defRPr sz="1600"/>
            </a:lvl5pPr>
            <a:lvl6pPr>
              <a:defRPr sz="1800"/>
            </a:lvl6pPr>
            <a:lvl7pPr>
              <a:defRPr sz="1800"/>
            </a:lvl7pPr>
            <a:lvl8pPr>
              <a:defRPr sz="1800"/>
            </a:lvl8pPr>
            <a:lvl9pPr>
              <a:defRPr sz="1800"/>
            </a:lvl9pPr>
          </a:lstStyle>
          <a:p>
            <a:pPr lvl="0"/>
            <a:r>
              <a:rPr lang="en-US" noProof="0" dirty="0"/>
              <a:t>Bullet Level 1</a:t>
            </a:r>
          </a:p>
          <a:p>
            <a:pPr lvl="1"/>
            <a:r>
              <a:rPr lang="en-US" noProof="0" dirty="0"/>
              <a:t>Bullet Level 2</a:t>
            </a:r>
          </a:p>
          <a:p>
            <a:pPr lvl="2"/>
            <a:r>
              <a:rPr lang="en-US" noProof="0" dirty="0"/>
              <a:t>Bullet Level 3</a:t>
            </a:r>
          </a:p>
          <a:p>
            <a:pPr lvl="3"/>
            <a:r>
              <a:rPr lang="en-US" noProof="0" dirty="0"/>
              <a:t>Bullet Level 4</a:t>
            </a:r>
          </a:p>
          <a:p>
            <a:pPr lvl="4"/>
            <a:r>
              <a:rPr lang="en-US" noProof="0" dirty="0"/>
              <a:t>Bullet Level 5</a:t>
            </a:r>
          </a:p>
        </p:txBody>
      </p:sp>
      <p:sp>
        <p:nvSpPr>
          <p:cNvPr id="4" name="Inhaltsplatzhalter 3"/>
          <p:cNvSpPr>
            <a:spLocks noGrp="1"/>
          </p:cNvSpPr>
          <p:nvPr>
            <p:ph sz="half" idx="2" hasCustomPrompt="1"/>
          </p:nvPr>
        </p:nvSpPr>
        <p:spPr>
          <a:xfrm>
            <a:off x="4609128" y="1067991"/>
            <a:ext cx="3846543" cy="3745798"/>
          </a:xfrm>
        </p:spPr>
        <p:txBody>
          <a:bodyPr/>
          <a:lstStyle>
            <a:lvl1pPr marL="271463" indent="-271463">
              <a:lnSpc>
                <a:spcPct val="110000"/>
              </a:lnSpc>
              <a:buFont typeface="Wingdings" charset="2"/>
              <a:buChar char="§"/>
              <a:defRPr sz="2200"/>
            </a:lvl1pPr>
            <a:lvl2pPr marL="536575" indent="-273050">
              <a:lnSpc>
                <a:spcPct val="110000"/>
              </a:lnSpc>
              <a:buFont typeface="Symbol" charset="2"/>
              <a:buChar char="-"/>
              <a:defRPr sz="1800"/>
            </a:lvl2pPr>
            <a:lvl3pPr marL="811213" indent="-274638">
              <a:lnSpc>
                <a:spcPct val="110000"/>
              </a:lnSpc>
              <a:buFont typeface="Wingdings" charset="2"/>
              <a:buChar char="§"/>
              <a:defRPr sz="1600"/>
            </a:lvl3pPr>
            <a:lvl4pPr marL="1074738" indent="-263525">
              <a:lnSpc>
                <a:spcPct val="110000"/>
              </a:lnSpc>
              <a:buFont typeface="Symbol" charset="2"/>
              <a:buChar char="-"/>
              <a:defRPr sz="1600"/>
            </a:lvl4pPr>
            <a:lvl5pPr marL="1347788" indent="-273050">
              <a:lnSpc>
                <a:spcPct val="110000"/>
              </a:lnSpc>
              <a:buFont typeface="Wingdings" charset="2"/>
              <a:buChar char="§"/>
              <a:defRPr sz="1600"/>
            </a:lvl5pPr>
            <a:lvl6pPr>
              <a:defRPr sz="1800"/>
            </a:lvl6pPr>
            <a:lvl7pPr>
              <a:defRPr sz="1800"/>
            </a:lvl7pPr>
            <a:lvl8pPr>
              <a:defRPr sz="1800"/>
            </a:lvl8pPr>
            <a:lvl9pPr>
              <a:defRPr sz="1800"/>
            </a:lvl9pPr>
          </a:lstStyle>
          <a:p>
            <a:pPr lvl="0"/>
            <a:r>
              <a:rPr lang="en-US" noProof="0" dirty="0"/>
              <a:t>Bullet Level 1</a:t>
            </a:r>
          </a:p>
          <a:p>
            <a:pPr lvl="1"/>
            <a:r>
              <a:rPr lang="en-US" noProof="0" dirty="0"/>
              <a:t>Bullet Level 2</a:t>
            </a:r>
          </a:p>
          <a:p>
            <a:pPr lvl="2"/>
            <a:r>
              <a:rPr lang="en-US" noProof="0" dirty="0"/>
              <a:t>Bullet Level 3</a:t>
            </a:r>
          </a:p>
          <a:p>
            <a:pPr lvl="3"/>
            <a:r>
              <a:rPr lang="en-US" noProof="0" dirty="0"/>
              <a:t>Bullet Level 4</a:t>
            </a:r>
          </a:p>
          <a:p>
            <a:pPr lvl="4"/>
            <a:r>
              <a:rPr lang="en-US" noProof="0" dirty="0"/>
              <a:t>Bullet Level 5</a:t>
            </a:r>
          </a:p>
        </p:txBody>
      </p:sp>
      <p:sp>
        <p:nvSpPr>
          <p:cNvPr id="15" name="Foliennummernplatzhalter 5"/>
          <p:cNvSpPr txBox="1">
            <a:spLocks/>
          </p:cNvSpPr>
          <p:nvPr userDrawn="1"/>
        </p:nvSpPr>
        <p:spPr>
          <a:xfrm>
            <a:off x="6670429" y="4906473"/>
            <a:ext cx="2230685" cy="273844"/>
          </a:xfrm>
          <a:prstGeom prst="rect">
            <a:avLst/>
          </a:prstGeom>
        </p:spPr>
        <p:txBody>
          <a:bodyPr vert="horz" lIns="91440" tIns="45720" rIns="91440" bIns="45720" rtlCol="0" anchor="ctr"/>
          <a:lstStyle>
            <a:defPPr>
              <a:defRPr lang="de-DE"/>
            </a:defPPr>
            <a:lvl1pPr marL="0" algn="r" defTabSz="457200" rtl="0" eaLnBrk="1" latinLnBrk="0" hangingPunct="1">
              <a:defRPr sz="9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148387-5660-2345-A66D-DF280F612EC3}" type="slidenum">
              <a:rPr lang="en-US" b="1" smtClean="0">
                <a:latin typeface="Arial"/>
              </a:rPr>
              <a:pPr/>
              <a:t>‹#›</a:t>
            </a:fld>
            <a:endParaRPr lang="en-US" dirty="0">
              <a:latin typeface="Arial"/>
            </a:endParaRPr>
          </a:p>
        </p:txBody>
      </p:sp>
      <p:sp>
        <p:nvSpPr>
          <p:cNvPr id="11" name="Rechteck 10"/>
          <p:cNvSpPr/>
          <p:nvPr userDrawn="1"/>
        </p:nvSpPr>
        <p:spPr>
          <a:xfrm>
            <a:off x="-4395" y="231867"/>
            <a:ext cx="72000" cy="65065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839218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628650" y="887526"/>
            <a:ext cx="7886700" cy="3263504"/>
          </a:xfrm>
          <a:prstGeom prst="rect">
            <a:avLst/>
          </a:prstGeom>
        </p:spPr>
        <p:txBody>
          <a:bodyPr/>
          <a:lstStyle>
            <a:lvl1pPr>
              <a:defRPr sz="1500">
                <a:solidFill>
                  <a:schemeClr val="tx1">
                    <a:lumMod val="50000"/>
                  </a:schemeClr>
                </a:solidFill>
                <a:latin typeface="+mn-lt"/>
              </a:defRPr>
            </a:lvl1pPr>
            <a:lvl2pPr marL="342900" indent="0">
              <a:buNone/>
              <a:defRPr>
                <a:solidFill>
                  <a:schemeClr val="tx1"/>
                </a:solidFill>
                <a:latin typeface="+mn-lt"/>
              </a:defRPr>
            </a:lvl2pPr>
            <a:lvl3pPr marL="685800" indent="0">
              <a:buNone/>
              <a:defRPr>
                <a:solidFill>
                  <a:schemeClr val="tx1"/>
                </a:solidFill>
                <a:latin typeface="+mn-lt"/>
              </a:defRPr>
            </a:lvl3pPr>
            <a:lvl4pPr marL="1028700" indent="0">
              <a:buNone/>
              <a:defRPr>
                <a:solidFill>
                  <a:schemeClr val="tx1"/>
                </a:solidFill>
                <a:latin typeface="+mn-lt"/>
              </a:defRPr>
            </a:lvl4pPr>
            <a:lvl5pPr>
              <a:defRPr>
                <a:solidFill>
                  <a:schemeClr val="tx1"/>
                </a:solidFill>
                <a:latin typeface="+mn-lt"/>
              </a:defRPr>
            </a:lvl5pPr>
          </a:lstStyle>
          <a:p>
            <a:pPr lvl="0"/>
            <a:endParaRPr lang="en-US" noProof="0" dirty="0"/>
          </a:p>
        </p:txBody>
      </p:sp>
      <p:pic>
        <p:nvPicPr>
          <p:cNvPr id="7" name="Picture 2" descr="T:\2016 Marketing Files\Internal Marketing\Images\Static\page-footer-curve.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0501"/>
            <a:ext cx="9144000" cy="1143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7">
            <a:extLst>
              <a:ext uri="{FF2B5EF4-FFF2-40B4-BE49-F238E27FC236}">
                <a16:creationId xmlns:a16="http://schemas.microsoft.com/office/drawing/2014/main" id="{DE4BCDDA-6A06-4F48-9966-B901D58D3368}"/>
              </a:ext>
            </a:extLst>
          </p:cNvPr>
          <p:cNvSpPr>
            <a:spLocks noGrp="1"/>
          </p:cNvSpPr>
          <p:nvPr>
            <p:ph type="title" hasCustomPrompt="1"/>
          </p:nvPr>
        </p:nvSpPr>
        <p:spPr>
          <a:xfrm>
            <a:off x="628650" y="273845"/>
            <a:ext cx="7886700" cy="536544"/>
          </a:xfrm>
          <a:prstGeom prst="rect">
            <a:avLst/>
          </a:prstGeom>
        </p:spPr>
        <p:txBody>
          <a:bodyPr/>
          <a:lstStyle>
            <a:lvl1pPr>
              <a:defRPr sz="2700" b="1">
                <a:solidFill>
                  <a:schemeClr val="tx2"/>
                </a:solidFill>
              </a:defRPr>
            </a:lvl1pPr>
          </a:lstStyle>
          <a:p>
            <a:r>
              <a:rPr lang="en-US" dirty="0"/>
              <a:t>Title</a:t>
            </a:r>
          </a:p>
        </p:txBody>
      </p:sp>
      <p:pic>
        <p:nvPicPr>
          <p:cNvPr id="14" name="Picture 13">
            <a:extLst>
              <a:ext uri="{FF2B5EF4-FFF2-40B4-BE49-F238E27FC236}">
                <a16:creationId xmlns:a16="http://schemas.microsoft.com/office/drawing/2014/main" id="{69138D35-A5B6-42F3-81A0-E0684BD3FF4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66268" y="4727737"/>
            <a:ext cx="2064003" cy="378053"/>
          </a:xfrm>
          <a:prstGeom prst="rect">
            <a:avLst/>
          </a:prstGeom>
        </p:spPr>
      </p:pic>
      <p:sp>
        <p:nvSpPr>
          <p:cNvPr id="2" name="TextBox 1">
            <a:extLst>
              <a:ext uri="{FF2B5EF4-FFF2-40B4-BE49-F238E27FC236}">
                <a16:creationId xmlns:a16="http://schemas.microsoft.com/office/drawing/2014/main" id="{86E75BCE-1689-48D0-B5B5-BAE30FC7BC5A}"/>
              </a:ext>
            </a:extLst>
          </p:cNvPr>
          <p:cNvSpPr txBox="1"/>
          <p:nvPr/>
        </p:nvSpPr>
        <p:spPr>
          <a:xfrm>
            <a:off x="213730" y="4778264"/>
            <a:ext cx="2683994" cy="300082"/>
          </a:xfrm>
          <a:prstGeom prst="rect">
            <a:avLst/>
          </a:prstGeom>
          <a:noFill/>
        </p:spPr>
        <p:txBody>
          <a:bodyPr wrap="square" rtlCol="0">
            <a:spAutoFit/>
          </a:bodyPr>
          <a:lstStyle/>
          <a:p>
            <a:r>
              <a:rPr lang="en-US" sz="1350" dirty="0">
                <a:solidFill>
                  <a:srgbClr val="FF0000"/>
                </a:solidFill>
              </a:rPr>
              <a:t>-</a:t>
            </a:r>
          </a:p>
        </p:txBody>
      </p:sp>
      <p:pic>
        <p:nvPicPr>
          <p:cNvPr id="9" name="Picture 2" descr="T:\2016 Marketing Files\Internal Marketing\Images\Static\page-footer-curve.eps">
            <a:extLst>
              <a:ext uri="{FF2B5EF4-FFF2-40B4-BE49-F238E27FC236}">
                <a16:creationId xmlns:a16="http://schemas.microsoft.com/office/drawing/2014/main" id="{FAE21034-B369-41FA-AAC2-C2893FBB2F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000501"/>
            <a:ext cx="9144000" cy="1143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a:extLst>
              <a:ext uri="{FF2B5EF4-FFF2-40B4-BE49-F238E27FC236}">
                <a16:creationId xmlns:a16="http://schemas.microsoft.com/office/drawing/2014/main" id="{693403D3-B26D-4112-A74C-0AF1AF1484B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866268" y="4727737"/>
            <a:ext cx="2064003" cy="378053"/>
          </a:xfrm>
          <a:prstGeom prst="rect">
            <a:avLst/>
          </a:prstGeom>
        </p:spPr>
      </p:pic>
      <p:sp>
        <p:nvSpPr>
          <p:cNvPr id="11" name="TextBox 10">
            <a:extLst>
              <a:ext uri="{FF2B5EF4-FFF2-40B4-BE49-F238E27FC236}">
                <a16:creationId xmlns:a16="http://schemas.microsoft.com/office/drawing/2014/main" id="{AF6D9747-8993-4EAD-B112-16140BE3D9B2}"/>
              </a:ext>
            </a:extLst>
          </p:cNvPr>
          <p:cNvSpPr txBox="1"/>
          <p:nvPr userDrawn="1"/>
        </p:nvSpPr>
        <p:spPr>
          <a:xfrm>
            <a:off x="213730" y="4778264"/>
            <a:ext cx="2683994" cy="300082"/>
          </a:xfrm>
          <a:prstGeom prst="rect">
            <a:avLst/>
          </a:prstGeom>
          <a:noFill/>
        </p:spPr>
        <p:txBody>
          <a:bodyPr wrap="square" rtlCol="0">
            <a:spAutoFit/>
          </a:bodyPr>
          <a:lstStyle/>
          <a:p>
            <a:r>
              <a:rPr lang="en-US" sz="1350" dirty="0">
                <a:solidFill>
                  <a:srgbClr val="FF0000"/>
                </a:solidFill>
              </a:rPr>
              <a:t>-</a:t>
            </a:r>
          </a:p>
        </p:txBody>
      </p:sp>
    </p:spTree>
    <p:extLst>
      <p:ext uri="{BB962C8B-B14F-4D97-AF65-F5344CB8AC3E}">
        <p14:creationId xmlns:p14="http://schemas.microsoft.com/office/powerpoint/2010/main" val="715937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10" name="Textfeld 1"/>
          <p:cNvSpPr txBox="1"/>
          <p:nvPr/>
        </p:nvSpPr>
        <p:spPr>
          <a:xfrm>
            <a:off x="0" y="867090"/>
            <a:ext cx="9144000" cy="1015663"/>
          </a:xfrm>
          <a:prstGeom prst="rect">
            <a:avLst/>
          </a:prstGeom>
          <a:noFill/>
        </p:spPr>
        <p:txBody>
          <a:bodyPr wrap="square" rtlCol="0">
            <a:spAutoFit/>
          </a:bodyPr>
          <a:lstStyle/>
          <a:p>
            <a:pPr algn="ctr"/>
            <a:r>
              <a:rPr lang="en-US" sz="3000" b="1" dirty="0">
                <a:solidFill>
                  <a:schemeClr val="tx2"/>
                </a:solidFill>
                <a:latin typeface="+mn-lt"/>
                <a:cs typeface="Gautami" panose="020B0502040204020203" pitchFamily="34" charset="0"/>
              </a:rPr>
              <a:t>Thank you for your</a:t>
            </a:r>
          </a:p>
          <a:p>
            <a:pPr algn="ctr"/>
            <a:r>
              <a:rPr lang="en-US" sz="3000" b="1" dirty="0">
                <a:solidFill>
                  <a:schemeClr val="tx2"/>
                </a:solidFill>
                <a:latin typeface="+mn-lt"/>
                <a:cs typeface="Gautami" panose="020B0502040204020203" pitchFamily="34" charset="0"/>
              </a:rPr>
              <a:t>attention and interest!</a:t>
            </a:r>
          </a:p>
        </p:txBody>
      </p:sp>
      <p:pic>
        <p:nvPicPr>
          <p:cNvPr id="7" name="Picture 2" descr="T:\2016 Marketing Files\Internal Marketing\Images\Static\page-footer-curve.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0501"/>
            <a:ext cx="9144000" cy="11430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feld 5"/>
          <p:cNvSpPr txBox="1"/>
          <p:nvPr/>
        </p:nvSpPr>
        <p:spPr>
          <a:xfrm>
            <a:off x="242602" y="3357521"/>
            <a:ext cx="5586412" cy="877163"/>
          </a:xfrm>
          <a:prstGeom prst="rect">
            <a:avLst/>
          </a:prstGeom>
          <a:noFill/>
        </p:spPr>
        <p:txBody>
          <a:bodyPr wrap="square" rtlCol="0">
            <a:spAutoFit/>
          </a:bodyPr>
          <a:lstStyle/>
          <a:p>
            <a:r>
              <a:rPr lang="de-DE" sz="1500" b="1" dirty="0">
                <a:solidFill>
                  <a:schemeClr val="tx2"/>
                </a:solidFill>
                <a:latin typeface="+mn-lt"/>
                <a:cs typeface="Gautami" panose="020B0502040204020203" pitchFamily="34" charset="0"/>
              </a:rPr>
              <a:t>CNP - Technology Water and Biosolids Corporation</a:t>
            </a:r>
          </a:p>
          <a:p>
            <a:endParaRPr lang="en-US" sz="1200" dirty="0">
              <a:solidFill>
                <a:schemeClr val="tx1"/>
              </a:solidFill>
              <a:latin typeface="+mn-lt"/>
            </a:endParaRPr>
          </a:p>
          <a:p>
            <a:r>
              <a:rPr lang="en-US" sz="1200" dirty="0">
                <a:solidFill>
                  <a:schemeClr val="tx1"/>
                </a:solidFill>
                <a:latin typeface="+mn-lt"/>
              </a:rPr>
              <a:t>9586 58th Place | Kenosha, WI 53144 USA</a:t>
            </a:r>
          </a:p>
          <a:p>
            <a:r>
              <a:rPr lang="en-US" sz="1200" b="1" dirty="0">
                <a:solidFill>
                  <a:schemeClr val="tx2"/>
                </a:solidFill>
                <a:latin typeface="+mn-lt"/>
              </a:rPr>
              <a:t>P</a:t>
            </a:r>
            <a:r>
              <a:rPr lang="en-US" sz="1200" dirty="0">
                <a:solidFill>
                  <a:schemeClr val="tx1"/>
                </a:solidFill>
                <a:latin typeface="+mn-lt"/>
              </a:rPr>
              <a:t> +1 (262) 654-6006  |  </a:t>
            </a:r>
            <a:r>
              <a:rPr lang="en-US" sz="1200" b="1" kern="1200" dirty="0">
                <a:solidFill>
                  <a:schemeClr val="tx2"/>
                </a:solidFill>
                <a:latin typeface="+mn-lt"/>
                <a:ea typeface="+mn-ea"/>
                <a:cs typeface="+mn-cs"/>
              </a:rPr>
              <a:t>E</a:t>
            </a:r>
            <a:r>
              <a:rPr lang="en-US" sz="1200" kern="1200" dirty="0">
                <a:solidFill>
                  <a:schemeClr val="tx1"/>
                </a:solidFill>
                <a:latin typeface="+mn-lt"/>
                <a:ea typeface="+mn-ea"/>
                <a:cs typeface="+mn-cs"/>
              </a:rPr>
              <a:t> info@cnp-tec.us</a:t>
            </a:r>
          </a:p>
        </p:txBody>
      </p:sp>
      <p:sp>
        <p:nvSpPr>
          <p:cNvPr id="8" name="Textfeld 7"/>
          <p:cNvSpPr txBox="1"/>
          <p:nvPr/>
        </p:nvSpPr>
        <p:spPr>
          <a:xfrm>
            <a:off x="143782" y="4770100"/>
            <a:ext cx="2846307" cy="300082"/>
          </a:xfrm>
          <a:prstGeom prst="rect">
            <a:avLst/>
          </a:prstGeom>
          <a:noFill/>
        </p:spPr>
        <p:txBody>
          <a:bodyPr wrap="square" rtlCol="0">
            <a:spAutoFit/>
          </a:bodyPr>
          <a:lstStyle/>
          <a:p>
            <a:pPr algn="l"/>
            <a:r>
              <a:rPr lang="de-DE" sz="1050" dirty="0">
                <a:solidFill>
                  <a:schemeClr val="tx2"/>
                </a:solidFill>
                <a:latin typeface="+mn-lt"/>
                <a:cs typeface="Gautami" panose="020B0502040204020203" pitchFamily="34" charset="0"/>
              </a:rPr>
              <a:t>Discovery more at </a:t>
            </a:r>
            <a:r>
              <a:rPr lang="de-DE" sz="1350" b="1" dirty="0">
                <a:solidFill>
                  <a:schemeClr val="tx2"/>
                </a:solidFill>
                <a:latin typeface="+mn-lt"/>
                <a:cs typeface="Gautami" panose="020B0502040204020203" pitchFamily="34" charset="0"/>
              </a:rPr>
              <a:t>CNP-Tec.com</a:t>
            </a:r>
          </a:p>
        </p:txBody>
      </p:sp>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89506" y="4810488"/>
            <a:ext cx="612647" cy="212552"/>
          </a:xfrm>
          <a:prstGeom prst="rect">
            <a:avLst/>
          </a:prstGeom>
        </p:spPr>
      </p:pic>
      <p:pic>
        <p:nvPicPr>
          <p:cNvPr id="3" name="Picture 2">
            <a:extLst>
              <a:ext uri="{FF2B5EF4-FFF2-40B4-BE49-F238E27FC236}">
                <a16:creationId xmlns:a16="http://schemas.microsoft.com/office/drawing/2014/main" id="{2CA25174-552D-4D05-ADC1-133D78B3D37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66268" y="4727737"/>
            <a:ext cx="2064003" cy="378053"/>
          </a:xfrm>
          <a:prstGeom prst="rect">
            <a:avLst/>
          </a:prstGeom>
        </p:spPr>
      </p:pic>
    </p:spTree>
    <p:extLst>
      <p:ext uri="{BB962C8B-B14F-4D97-AF65-F5344CB8AC3E}">
        <p14:creationId xmlns:p14="http://schemas.microsoft.com/office/powerpoint/2010/main" val="3051286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25992A-F8C5-4C9C-9380-C7A9317FE46C}"/>
              </a:ext>
            </a:extLst>
          </p:cNvPr>
          <p:cNvSpPr>
            <a:spLocks noGrp="1"/>
          </p:cNvSpPr>
          <p:nvPr>
            <p:ph type="dt" sz="half" idx="10"/>
          </p:nvPr>
        </p:nvSpPr>
        <p:spPr/>
        <p:txBody>
          <a:bodyPr/>
          <a:lstStyle/>
          <a:p>
            <a:fld id="{54F06662-8BB9-4BC3-8E77-C0242E2262B9}" type="datetimeFigureOut">
              <a:rPr lang="en-US" smtClean="0"/>
              <a:t>3/23/2020</a:t>
            </a:fld>
            <a:endParaRPr lang="en-US"/>
          </a:p>
        </p:txBody>
      </p:sp>
      <p:sp>
        <p:nvSpPr>
          <p:cNvPr id="3" name="Footer Placeholder 2">
            <a:extLst>
              <a:ext uri="{FF2B5EF4-FFF2-40B4-BE49-F238E27FC236}">
                <a16:creationId xmlns:a16="http://schemas.microsoft.com/office/drawing/2014/main" id="{5BD858BE-7E81-4542-9EEC-66002F52EC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830143-1E82-4848-83B9-216783F1C6BD}"/>
              </a:ext>
            </a:extLst>
          </p:cNvPr>
          <p:cNvSpPr>
            <a:spLocks noGrp="1"/>
          </p:cNvSpPr>
          <p:nvPr>
            <p:ph type="sldNum" sz="quarter" idx="12"/>
          </p:nvPr>
        </p:nvSpPr>
        <p:spPr/>
        <p:txBody>
          <a:bodyPr/>
          <a:lstStyle/>
          <a:p>
            <a:fld id="{6F2AE10A-C124-4912-92B0-0D95C708BE2D}" type="slidenum">
              <a:rPr lang="en-US" smtClean="0"/>
              <a:t>‹#›</a:t>
            </a:fld>
            <a:endParaRPr lang="en-US"/>
          </a:p>
        </p:txBody>
      </p:sp>
    </p:spTree>
    <p:extLst>
      <p:ext uri="{BB962C8B-B14F-4D97-AF65-F5344CB8AC3E}">
        <p14:creationId xmlns:p14="http://schemas.microsoft.com/office/powerpoint/2010/main" val="2762937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 name="Rechteck 14"/>
          <p:cNvSpPr/>
          <p:nvPr userDrawn="1"/>
        </p:nvSpPr>
        <p:spPr>
          <a:xfrm>
            <a:off x="0" y="4954544"/>
            <a:ext cx="9144000" cy="189000"/>
          </a:xfrm>
          <a:prstGeom prst="rect">
            <a:avLst/>
          </a:prstGeom>
          <a:solidFill>
            <a:srgbClr val="00AEEF"/>
          </a:solidFill>
          <a:ln>
            <a:solidFill>
              <a:srgbClr val="00AEE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 name="Titel 1"/>
          <p:cNvSpPr>
            <a:spLocks noGrp="1"/>
          </p:cNvSpPr>
          <p:nvPr>
            <p:ph type="title" hasCustomPrompt="1"/>
          </p:nvPr>
        </p:nvSpPr>
        <p:spPr>
          <a:xfrm>
            <a:off x="408359" y="251103"/>
            <a:ext cx="6820063" cy="615461"/>
          </a:xfrm>
        </p:spPr>
        <p:txBody>
          <a:bodyPr>
            <a:normAutofit/>
          </a:bodyPr>
          <a:lstStyle>
            <a:lvl1pPr>
              <a:defRPr sz="2500" b="1" i="0" kern="0" cap="all" spc="100">
                <a:solidFill>
                  <a:srgbClr val="00AEF0"/>
                </a:solidFill>
              </a:defRPr>
            </a:lvl1pPr>
          </a:lstStyle>
          <a:p>
            <a:r>
              <a:rPr lang="en-US" noProof="0" dirty="0"/>
              <a:t>Click to edit title</a:t>
            </a:r>
            <a:endParaRPr lang="en-US" noProof="1"/>
          </a:p>
        </p:txBody>
      </p:sp>
      <p:sp>
        <p:nvSpPr>
          <p:cNvPr id="18" name="Foliennummernplatzhalter 5"/>
          <p:cNvSpPr txBox="1">
            <a:spLocks/>
          </p:cNvSpPr>
          <p:nvPr userDrawn="1"/>
        </p:nvSpPr>
        <p:spPr>
          <a:xfrm>
            <a:off x="6670429" y="4906473"/>
            <a:ext cx="2230685" cy="273844"/>
          </a:xfrm>
          <a:prstGeom prst="rect">
            <a:avLst/>
          </a:prstGeom>
        </p:spPr>
        <p:txBody>
          <a:bodyPr vert="horz" lIns="91440" tIns="45720" rIns="91440" bIns="45720" rtlCol="0" anchor="ctr"/>
          <a:lstStyle>
            <a:defPPr>
              <a:defRPr lang="de-DE"/>
            </a:defPPr>
            <a:lvl1pPr marL="0" algn="r" defTabSz="457200" rtl="0" eaLnBrk="1" latinLnBrk="0" hangingPunct="1">
              <a:defRPr sz="9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148387-5660-2345-A66D-DF280F612EC3}" type="slidenum">
              <a:rPr lang="en-US" b="1" smtClean="0">
                <a:latin typeface="Arial"/>
              </a:rPr>
              <a:pPr/>
              <a:t>‹#›</a:t>
            </a:fld>
            <a:endParaRPr lang="en-US" dirty="0">
              <a:latin typeface="Arial"/>
            </a:endParaRPr>
          </a:p>
        </p:txBody>
      </p:sp>
      <p:sp>
        <p:nvSpPr>
          <p:cNvPr id="7" name="Rechteck 6"/>
          <p:cNvSpPr/>
          <p:nvPr userDrawn="1"/>
        </p:nvSpPr>
        <p:spPr>
          <a:xfrm>
            <a:off x="-4395" y="231867"/>
            <a:ext cx="72000" cy="65065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Bild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8106" y="4995693"/>
            <a:ext cx="1077200" cy="97504"/>
          </a:xfrm>
          <a:prstGeom prst="rect">
            <a:avLst/>
          </a:prstGeom>
        </p:spPr>
      </p:pic>
    </p:spTree>
    <p:extLst>
      <p:ext uri="{BB962C8B-B14F-4D97-AF65-F5344CB8AC3E}">
        <p14:creationId xmlns:p14="http://schemas.microsoft.com/office/powerpoint/2010/main" val="1862760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15" name="Rechteck 14"/>
          <p:cNvSpPr/>
          <p:nvPr userDrawn="1"/>
        </p:nvSpPr>
        <p:spPr>
          <a:xfrm>
            <a:off x="0" y="4954544"/>
            <a:ext cx="9144000" cy="189000"/>
          </a:xfrm>
          <a:prstGeom prst="rect">
            <a:avLst/>
          </a:prstGeom>
          <a:solidFill>
            <a:srgbClr val="00AEEF"/>
          </a:solidFill>
          <a:ln>
            <a:solidFill>
              <a:srgbClr val="00AEE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4" name="Foliennummernplatzhalter 5"/>
          <p:cNvSpPr txBox="1">
            <a:spLocks/>
          </p:cNvSpPr>
          <p:nvPr userDrawn="1"/>
        </p:nvSpPr>
        <p:spPr>
          <a:xfrm>
            <a:off x="6670429" y="4906473"/>
            <a:ext cx="2230685" cy="273844"/>
          </a:xfrm>
          <a:prstGeom prst="rect">
            <a:avLst/>
          </a:prstGeom>
        </p:spPr>
        <p:txBody>
          <a:bodyPr vert="horz" lIns="91440" tIns="45720" rIns="91440" bIns="45720" rtlCol="0" anchor="ctr"/>
          <a:lstStyle>
            <a:defPPr>
              <a:defRPr lang="de-DE"/>
            </a:defPPr>
            <a:lvl1pPr marL="0" algn="r" defTabSz="457200" rtl="0" eaLnBrk="1" latinLnBrk="0" hangingPunct="1">
              <a:defRPr sz="9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148387-5660-2345-A66D-DF280F612EC3}" type="slidenum">
              <a:rPr lang="en-US" b="1" smtClean="0">
                <a:latin typeface="Arial"/>
              </a:rPr>
              <a:pPr/>
              <a:t>‹#›</a:t>
            </a:fld>
            <a:endParaRPr lang="en-US" dirty="0">
              <a:latin typeface="Arial"/>
            </a:endParaRPr>
          </a:p>
        </p:txBody>
      </p:sp>
      <p:pic>
        <p:nvPicPr>
          <p:cNvPr id="5" name="Bild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8106" y="4995693"/>
            <a:ext cx="1077200" cy="97504"/>
          </a:xfrm>
          <a:prstGeom prst="rect">
            <a:avLst/>
          </a:prstGeom>
        </p:spPr>
      </p:pic>
    </p:spTree>
    <p:extLst>
      <p:ext uri="{BB962C8B-B14F-4D97-AF65-F5344CB8AC3E}">
        <p14:creationId xmlns:p14="http://schemas.microsoft.com/office/powerpoint/2010/main" val="3580692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0" name="Bildplatzhalter 11"/>
          <p:cNvSpPr>
            <a:spLocks noGrp="1"/>
          </p:cNvSpPr>
          <p:nvPr>
            <p:ph type="pic" sz="quarter" idx="16"/>
          </p:nvPr>
        </p:nvSpPr>
        <p:spPr>
          <a:xfrm>
            <a:off x="-361" y="1044180"/>
            <a:ext cx="8387999" cy="3563999"/>
          </a:xfrm>
          <a:solidFill>
            <a:schemeClr val="accent1">
              <a:lumMod val="20000"/>
              <a:lumOff val="80000"/>
            </a:schemeClr>
          </a:solidFill>
        </p:spPr>
        <p:txBody>
          <a:bodyPr/>
          <a:lstStyle/>
          <a:p>
            <a:endParaRPr lang="en-GB" dirty="0"/>
          </a:p>
        </p:txBody>
      </p:sp>
      <p:sp>
        <p:nvSpPr>
          <p:cNvPr id="2" name="Titel 1"/>
          <p:cNvSpPr>
            <a:spLocks noGrp="1"/>
          </p:cNvSpPr>
          <p:nvPr>
            <p:ph type="ctrTitle" hasCustomPrompt="1"/>
          </p:nvPr>
        </p:nvSpPr>
        <p:spPr>
          <a:xfrm>
            <a:off x="5" y="1509713"/>
            <a:ext cx="6587999" cy="1215000"/>
          </a:xfrm>
          <a:solidFill>
            <a:schemeClr val="accent1">
              <a:alpha val="95000"/>
            </a:schemeClr>
          </a:solidFill>
          <a:ln>
            <a:noFill/>
          </a:ln>
        </p:spPr>
        <p:txBody>
          <a:bodyPr lIns="540000" tIns="180000" rIns="180000" bIns="180000" anchor="ctr" anchorCtr="0">
            <a:noAutofit/>
          </a:bodyPr>
          <a:lstStyle>
            <a:lvl1pPr>
              <a:lnSpc>
                <a:spcPct val="100000"/>
              </a:lnSpc>
              <a:defRPr sz="3200" b="1" cap="none" spc="100" baseline="0">
                <a:solidFill>
                  <a:schemeClr val="bg1"/>
                </a:solidFill>
              </a:defRPr>
            </a:lvl1pPr>
          </a:lstStyle>
          <a:p>
            <a:r>
              <a:rPr lang="en-US" noProof="0" dirty="0"/>
              <a:t>Click to edit title</a:t>
            </a:r>
          </a:p>
        </p:txBody>
      </p:sp>
      <p:sp>
        <p:nvSpPr>
          <p:cNvPr id="3" name="Untertitel 2"/>
          <p:cNvSpPr>
            <a:spLocks noGrp="1"/>
          </p:cNvSpPr>
          <p:nvPr>
            <p:ph type="subTitle" idx="1" hasCustomPrompt="1"/>
          </p:nvPr>
        </p:nvSpPr>
        <p:spPr>
          <a:xfrm>
            <a:off x="5" y="2771533"/>
            <a:ext cx="6587999" cy="321875"/>
          </a:xfrm>
          <a:solidFill>
            <a:schemeClr val="accent1">
              <a:alpha val="95000"/>
            </a:schemeClr>
          </a:solidFill>
          <a:ln>
            <a:noFill/>
          </a:ln>
        </p:spPr>
        <p:txBody>
          <a:bodyPr lIns="540000" tIns="180000" rIns="180000" bIns="180000" anchor="ctr" anchorCtr="0">
            <a:noAutofit/>
          </a:bodyPr>
          <a:lstStyle>
            <a:lvl1pPr marL="0" indent="0" algn="l">
              <a:buNone/>
              <a:defRPr sz="1300" b="1" cap="all" spc="1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subtitle</a:t>
            </a:r>
          </a:p>
        </p:txBody>
      </p:sp>
      <p:sp>
        <p:nvSpPr>
          <p:cNvPr id="5" name="Rechteck 4"/>
          <p:cNvSpPr/>
          <p:nvPr userDrawn="1"/>
        </p:nvSpPr>
        <p:spPr>
          <a:xfrm>
            <a:off x="9035999" y="1509713"/>
            <a:ext cx="72000" cy="1215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Bildplatzhalter 6"/>
          <p:cNvSpPr>
            <a:spLocks noGrp="1"/>
          </p:cNvSpPr>
          <p:nvPr>
            <p:ph type="pic" sz="quarter" idx="10"/>
          </p:nvPr>
        </p:nvSpPr>
        <p:spPr>
          <a:xfrm>
            <a:off x="6736637" y="3414889"/>
            <a:ext cx="2047005" cy="1485902"/>
          </a:xfrm>
          <a:solidFill>
            <a:schemeClr val="accent1">
              <a:lumMod val="40000"/>
              <a:lumOff val="60000"/>
            </a:schemeClr>
          </a:solidFill>
          <a:ln w="63500">
            <a:solidFill>
              <a:schemeClr val="bg1"/>
            </a:solidFill>
          </a:ln>
        </p:spPr>
        <p:txBody>
          <a:bodyPr/>
          <a:lstStyle>
            <a:lvl1pPr>
              <a:defRPr>
                <a:ln>
                  <a:noFill/>
                </a:ln>
                <a:solidFill>
                  <a:srgbClr val="000000"/>
                </a:solidFill>
              </a:defRPr>
            </a:lvl1pPr>
          </a:lstStyle>
          <a:p>
            <a:endParaRPr lang="en-GB" dirty="0"/>
          </a:p>
        </p:txBody>
      </p:sp>
    </p:spTree>
    <p:extLst>
      <p:ext uri="{BB962C8B-B14F-4D97-AF65-F5344CB8AC3E}">
        <p14:creationId xmlns:p14="http://schemas.microsoft.com/office/powerpoint/2010/main" val="3953477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EB80-7749-4401-BF67-1CE414C121FD}"/>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DA79F7-BDA5-4934-ABE3-A725558A7942}"/>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0E2BFD-90A9-40BD-A376-D2C8CD77B455}"/>
              </a:ext>
            </a:extLst>
          </p:cNvPr>
          <p:cNvSpPr>
            <a:spLocks noGrp="1"/>
          </p:cNvSpPr>
          <p:nvPr>
            <p:ph type="dt" sz="half" idx="10"/>
          </p:nvPr>
        </p:nvSpPr>
        <p:spPr/>
        <p:txBody>
          <a:bodyPr/>
          <a:lstStyle/>
          <a:p>
            <a:fld id="{54F06662-8BB9-4BC3-8E77-C0242E2262B9}" type="datetimeFigureOut">
              <a:rPr lang="en-US" smtClean="0"/>
              <a:t>3/23/2020</a:t>
            </a:fld>
            <a:endParaRPr lang="en-US"/>
          </a:p>
        </p:txBody>
      </p:sp>
      <p:sp>
        <p:nvSpPr>
          <p:cNvPr id="5" name="Footer Placeholder 4">
            <a:extLst>
              <a:ext uri="{FF2B5EF4-FFF2-40B4-BE49-F238E27FC236}">
                <a16:creationId xmlns:a16="http://schemas.microsoft.com/office/drawing/2014/main" id="{E1905265-5FD7-4B6A-B710-73B4974B89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AAB55-E08A-4515-B293-F344392CAA05}"/>
              </a:ext>
            </a:extLst>
          </p:cNvPr>
          <p:cNvSpPr>
            <a:spLocks noGrp="1"/>
          </p:cNvSpPr>
          <p:nvPr>
            <p:ph type="sldNum" sz="quarter" idx="12"/>
          </p:nvPr>
        </p:nvSpPr>
        <p:spPr/>
        <p:txBody>
          <a:bodyPr/>
          <a:lstStyle/>
          <a:p>
            <a:fld id="{6F2AE10A-C124-4912-92B0-0D95C708BE2D}" type="slidenum">
              <a:rPr lang="en-US" smtClean="0"/>
              <a:t>‹#›</a:t>
            </a:fld>
            <a:endParaRPr lang="en-US"/>
          </a:p>
        </p:txBody>
      </p:sp>
    </p:spTree>
    <p:extLst>
      <p:ext uri="{BB962C8B-B14F-4D97-AF65-F5344CB8AC3E}">
        <p14:creationId xmlns:p14="http://schemas.microsoft.com/office/powerpoint/2010/main" val="879220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9B46A-8F3E-497C-97FE-1434CD9A24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BB597A-C9AF-48EC-90E7-6B167028D3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61F229-0185-4169-AA3C-CDD19870F84D}"/>
              </a:ext>
            </a:extLst>
          </p:cNvPr>
          <p:cNvSpPr>
            <a:spLocks noGrp="1"/>
          </p:cNvSpPr>
          <p:nvPr>
            <p:ph type="dt" sz="half" idx="10"/>
          </p:nvPr>
        </p:nvSpPr>
        <p:spPr/>
        <p:txBody>
          <a:bodyPr/>
          <a:lstStyle/>
          <a:p>
            <a:fld id="{54F06662-8BB9-4BC3-8E77-C0242E2262B9}" type="datetimeFigureOut">
              <a:rPr lang="en-US" smtClean="0"/>
              <a:t>3/23/2020</a:t>
            </a:fld>
            <a:endParaRPr lang="en-US"/>
          </a:p>
        </p:txBody>
      </p:sp>
      <p:sp>
        <p:nvSpPr>
          <p:cNvPr id="5" name="Footer Placeholder 4">
            <a:extLst>
              <a:ext uri="{FF2B5EF4-FFF2-40B4-BE49-F238E27FC236}">
                <a16:creationId xmlns:a16="http://schemas.microsoft.com/office/drawing/2014/main" id="{07BF87B9-45CC-43A9-A2AE-CFC51D5F0F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7EAEE-D5FD-41EE-82F2-01AD722F0C1A}"/>
              </a:ext>
            </a:extLst>
          </p:cNvPr>
          <p:cNvSpPr>
            <a:spLocks noGrp="1"/>
          </p:cNvSpPr>
          <p:nvPr>
            <p:ph type="sldNum" sz="quarter" idx="12"/>
          </p:nvPr>
        </p:nvSpPr>
        <p:spPr/>
        <p:txBody>
          <a:bodyPr/>
          <a:lstStyle/>
          <a:p>
            <a:fld id="{6F2AE10A-C124-4912-92B0-0D95C708BE2D}" type="slidenum">
              <a:rPr lang="en-US" smtClean="0"/>
              <a:t>‹#›</a:t>
            </a:fld>
            <a:endParaRPr lang="en-US"/>
          </a:p>
        </p:txBody>
      </p:sp>
    </p:spTree>
    <p:extLst>
      <p:ext uri="{BB962C8B-B14F-4D97-AF65-F5344CB8AC3E}">
        <p14:creationId xmlns:p14="http://schemas.microsoft.com/office/powerpoint/2010/main" val="2486156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8FEDB-0A9F-49AE-A707-A219AC99C0E5}"/>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A41FA7-E82B-4B74-964B-20085C3822F2}"/>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3F346A-DE62-491F-BD09-1F19CD68FF14}"/>
              </a:ext>
            </a:extLst>
          </p:cNvPr>
          <p:cNvSpPr>
            <a:spLocks noGrp="1"/>
          </p:cNvSpPr>
          <p:nvPr>
            <p:ph type="dt" sz="half" idx="10"/>
          </p:nvPr>
        </p:nvSpPr>
        <p:spPr/>
        <p:txBody>
          <a:bodyPr/>
          <a:lstStyle/>
          <a:p>
            <a:fld id="{54F06662-8BB9-4BC3-8E77-C0242E2262B9}" type="datetimeFigureOut">
              <a:rPr lang="en-US" smtClean="0"/>
              <a:t>3/23/2020</a:t>
            </a:fld>
            <a:endParaRPr lang="en-US"/>
          </a:p>
        </p:txBody>
      </p:sp>
      <p:sp>
        <p:nvSpPr>
          <p:cNvPr id="5" name="Footer Placeholder 4">
            <a:extLst>
              <a:ext uri="{FF2B5EF4-FFF2-40B4-BE49-F238E27FC236}">
                <a16:creationId xmlns:a16="http://schemas.microsoft.com/office/drawing/2014/main" id="{5DB9CACD-E26E-47CC-885C-2DBA0D1CAB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9E6B4-0764-4C67-9922-449ECE399774}"/>
              </a:ext>
            </a:extLst>
          </p:cNvPr>
          <p:cNvSpPr>
            <a:spLocks noGrp="1"/>
          </p:cNvSpPr>
          <p:nvPr>
            <p:ph type="sldNum" sz="quarter" idx="12"/>
          </p:nvPr>
        </p:nvSpPr>
        <p:spPr/>
        <p:txBody>
          <a:bodyPr/>
          <a:lstStyle/>
          <a:p>
            <a:fld id="{6F2AE10A-C124-4912-92B0-0D95C708BE2D}" type="slidenum">
              <a:rPr lang="en-US" smtClean="0"/>
              <a:t>‹#›</a:t>
            </a:fld>
            <a:endParaRPr lang="en-US"/>
          </a:p>
        </p:txBody>
      </p:sp>
    </p:spTree>
    <p:extLst>
      <p:ext uri="{BB962C8B-B14F-4D97-AF65-F5344CB8AC3E}">
        <p14:creationId xmlns:p14="http://schemas.microsoft.com/office/powerpoint/2010/main" val="731740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3A95-4BB2-431E-8F3A-513A00C366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0FBEB2-57C7-4D71-9994-6CFA0439DD25}"/>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9553D4-36FC-464B-BA42-9F6E625808C3}"/>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FFE317-9B6E-48A7-9F9C-1053E2F82598}"/>
              </a:ext>
            </a:extLst>
          </p:cNvPr>
          <p:cNvSpPr>
            <a:spLocks noGrp="1"/>
          </p:cNvSpPr>
          <p:nvPr>
            <p:ph type="dt" sz="half" idx="10"/>
          </p:nvPr>
        </p:nvSpPr>
        <p:spPr/>
        <p:txBody>
          <a:bodyPr/>
          <a:lstStyle/>
          <a:p>
            <a:fld id="{54F06662-8BB9-4BC3-8E77-C0242E2262B9}" type="datetimeFigureOut">
              <a:rPr lang="en-US" smtClean="0"/>
              <a:t>3/23/2020</a:t>
            </a:fld>
            <a:endParaRPr lang="en-US"/>
          </a:p>
        </p:txBody>
      </p:sp>
      <p:sp>
        <p:nvSpPr>
          <p:cNvPr id="6" name="Footer Placeholder 5">
            <a:extLst>
              <a:ext uri="{FF2B5EF4-FFF2-40B4-BE49-F238E27FC236}">
                <a16:creationId xmlns:a16="http://schemas.microsoft.com/office/drawing/2014/main" id="{B1D15BCA-440F-4984-B610-79CFBF596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5DB382-42A6-4937-8810-752587627FFE}"/>
              </a:ext>
            </a:extLst>
          </p:cNvPr>
          <p:cNvSpPr>
            <a:spLocks noGrp="1"/>
          </p:cNvSpPr>
          <p:nvPr>
            <p:ph type="sldNum" sz="quarter" idx="12"/>
          </p:nvPr>
        </p:nvSpPr>
        <p:spPr/>
        <p:txBody>
          <a:bodyPr/>
          <a:lstStyle/>
          <a:p>
            <a:fld id="{6F2AE10A-C124-4912-92B0-0D95C708BE2D}" type="slidenum">
              <a:rPr lang="en-US" smtClean="0"/>
              <a:t>‹#›</a:t>
            </a:fld>
            <a:endParaRPr lang="en-US"/>
          </a:p>
        </p:txBody>
      </p:sp>
    </p:spTree>
    <p:extLst>
      <p:ext uri="{BB962C8B-B14F-4D97-AF65-F5344CB8AC3E}">
        <p14:creationId xmlns:p14="http://schemas.microsoft.com/office/powerpoint/2010/main" val="16779637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08355" y="130335"/>
            <a:ext cx="6820876" cy="615461"/>
          </a:xfrm>
          <a:prstGeom prst="rect">
            <a:avLst/>
          </a:prstGeom>
        </p:spPr>
        <p:txBody>
          <a:bodyPr vert="horz" lIns="91440" tIns="45720" rIns="91440" bIns="45720" rtlCol="0" anchor="ctr">
            <a:normAutofit/>
          </a:bodyPr>
          <a:lstStyle/>
          <a:p>
            <a:r>
              <a:rPr lang="en-US" noProof="0" dirty="0"/>
              <a:t>Master Title Format</a:t>
            </a:r>
          </a:p>
        </p:txBody>
      </p:sp>
      <p:sp>
        <p:nvSpPr>
          <p:cNvPr id="3" name="Textplatzhalter 2"/>
          <p:cNvSpPr>
            <a:spLocks noGrp="1"/>
          </p:cNvSpPr>
          <p:nvPr>
            <p:ph type="body" idx="1"/>
          </p:nvPr>
        </p:nvSpPr>
        <p:spPr>
          <a:xfrm>
            <a:off x="408359" y="1485901"/>
            <a:ext cx="8305433" cy="3108722"/>
          </a:xfrm>
          <a:prstGeom prst="rect">
            <a:avLst/>
          </a:prstGeom>
        </p:spPr>
        <p:txBody>
          <a:bodyPr vert="horz" lIns="91440" tIns="45720" rIns="91440" bIns="45720" rtlCol="0">
            <a:normAutofit/>
          </a:body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Tree>
    <p:extLst>
      <p:ext uri="{BB962C8B-B14F-4D97-AF65-F5344CB8AC3E}">
        <p14:creationId xmlns:p14="http://schemas.microsoft.com/office/powerpoint/2010/main" val="346316422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4" r:id="rId3"/>
    <p:sldLayoutId id="2147483655" r:id="rId4"/>
    <p:sldLayoutId id="2147483659" r:id="rId5"/>
  </p:sldLayoutIdLst>
  <p:hf sldNum="0" hdr="0" ftr="0"/>
  <p:txStyles>
    <p:titleStyle>
      <a:lvl1pPr algn="l" defTabSz="457200" rtl="0" eaLnBrk="1" latinLnBrk="0" hangingPunct="1">
        <a:spcBef>
          <a:spcPct val="0"/>
        </a:spcBef>
        <a:buNone/>
        <a:defRPr sz="3200" kern="1200">
          <a:solidFill>
            <a:srgbClr val="00AEF0"/>
          </a:solidFill>
          <a:latin typeface="Arial"/>
          <a:ea typeface="+mj-ea"/>
          <a:cs typeface="+mj-cs"/>
        </a:defRPr>
      </a:lvl1pPr>
    </p:titleStyle>
    <p:bodyStyle>
      <a:lvl1pPr marL="271463" indent="-271463" algn="l" defTabSz="457200" rtl="0" eaLnBrk="1" latinLnBrk="0" hangingPunct="1">
        <a:spcBef>
          <a:spcPct val="20000"/>
        </a:spcBef>
        <a:buClr>
          <a:schemeClr val="accent1"/>
        </a:buClr>
        <a:buFont typeface="Arial"/>
        <a:buChar char="•"/>
        <a:defRPr sz="2400" kern="1200">
          <a:solidFill>
            <a:srgbClr val="414646"/>
          </a:solidFill>
          <a:latin typeface="Arial"/>
          <a:ea typeface="+mn-ea"/>
          <a:cs typeface="+mn-cs"/>
        </a:defRPr>
      </a:lvl1pPr>
      <a:lvl2pPr marL="536575" indent="-273050" algn="l" defTabSz="457200" rtl="0" eaLnBrk="1" latinLnBrk="0" hangingPunct="1">
        <a:spcBef>
          <a:spcPct val="20000"/>
        </a:spcBef>
        <a:buClr>
          <a:schemeClr val="accent1"/>
        </a:buClr>
        <a:buFont typeface="Arial"/>
        <a:buChar char="•"/>
        <a:defRPr sz="2000" kern="1200">
          <a:solidFill>
            <a:srgbClr val="414646"/>
          </a:solidFill>
          <a:latin typeface="Arial"/>
          <a:ea typeface="+mn-ea"/>
          <a:cs typeface="+mn-cs"/>
        </a:defRPr>
      </a:lvl2pPr>
      <a:lvl3pPr marL="811213" indent="-274638" algn="l" defTabSz="457200" rtl="0" eaLnBrk="1" latinLnBrk="0" hangingPunct="1">
        <a:spcBef>
          <a:spcPct val="20000"/>
        </a:spcBef>
        <a:buClr>
          <a:schemeClr val="accent1"/>
        </a:buClr>
        <a:buFont typeface="Arial"/>
        <a:buChar char="•"/>
        <a:tabLst/>
        <a:defRPr sz="1800" kern="1200">
          <a:solidFill>
            <a:srgbClr val="414646"/>
          </a:solidFill>
          <a:latin typeface="Arial"/>
          <a:ea typeface="+mn-ea"/>
          <a:cs typeface="+mn-cs"/>
        </a:defRPr>
      </a:lvl3pPr>
      <a:lvl4pPr marL="1074738" indent="-263525" algn="l" defTabSz="457200" rtl="0" eaLnBrk="1" latinLnBrk="0" hangingPunct="1">
        <a:spcBef>
          <a:spcPct val="20000"/>
        </a:spcBef>
        <a:buClr>
          <a:schemeClr val="accent1"/>
        </a:buClr>
        <a:buFont typeface="Arial"/>
        <a:buChar char="•"/>
        <a:defRPr sz="1600" kern="1200">
          <a:solidFill>
            <a:srgbClr val="414646"/>
          </a:solidFill>
          <a:latin typeface="Arial"/>
          <a:ea typeface="+mn-ea"/>
          <a:cs typeface="+mn-cs"/>
        </a:defRPr>
      </a:lvl4pPr>
      <a:lvl5pPr marL="1347788" indent="-273050" algn="l" defTabSz="457200" rtl="0" eaLnBrk="1" latinLnBrk="0" hangingPunct="1">
        <a:spcBef>
          <a:spcPct val="20000"/>
        </a:spcBef>
        <a:buClr>
          <a:schemeClr val="accent1"/>
        </a:buClr>
        <a:buFont typeface="Arial"/>
        <a:buChar char="•"/>
        <a:defRPr sz="1600" kern="1200">
          <a:solidFill>
            <a:srgbClr val="414646"/>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151211-A0CA-4324-8697-27B380B71728}"/>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21C7D6-61CB-43AA-BB3E-BD4186A6DA5C}"/>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C6F81E-7C8C-488C-AF14-0E5006D2E281}"/>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54F06662-8BB9-4BC3-8E77-C0242E2262B9}" type="datetimeFigureOut">
              <a:rPr lang="en-US" smtClean="0"/>
              <a:t>3/23/2020</a:t>
            </a:fld>
            <a:endParaRPr lang="en-US"/>
          </a:p>
        </p:txBody>
      </p:sp>
      <p:sp>
        <p:nvSpPr>
          <p:cNvPr id="5" name="Footer Placeholder 4">
            <a:extLst>
              <a:ext uri="{FF2B5EF4-FFF2-40B4-BE49-F238E27FC236}">
                <a16:creationId xmlns:a16="http://schemas.microsoft.com/office/drawing/2014/main" id="{AE136F66-51B4-4D00-8367-E922A38F9188}"/>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CBA262-41EB-493C-84DD-6A81E7E414DD}"/>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F2AE10A-C124-4912-92B0-0D95C708BE2D}" type="slidenum">
              <a:rPr lang="en-US" smtClean="0"/>
              <a:t>‹#›</a:t>
            </a:fld>
            <a:endParaRPr lang="en-US"/>
          </a:p>
        </p:txBody>
      </p:sp>
    </p:spTree>
    <p:extLst>
      <p:ext uri="{BB962C8B-B14F-4D97-AF65-F5344CB8AC3E}">
        <p14:creationId xmlns:p14="http://schemas.microsoft.com/office/powerpoint/2010/main" val="1985682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70083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2.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2.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2.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hemeOverride" Target="../theme/themeOverride1.xml"/><Relationship Id="rId5" Type="http://schemas.openxmlformats.org/officeDocument/2006/relationships/image" Target="../media/image12.png"/><Relationship Id="rId4"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6"/>
          </p:nvPr>
        </p:nvPicPr>
        <p:blipFill>
          <a:blip r:embed="rId2" cstate="email">
            <a:extLst>
              <a:ext uri="{28A0092B-C50C-407E-A947-70E740481C1C}">
                <a14:useLocalDpi xmlns:a14="http://schemas.microsoft.com/office/drawing/2010/main" val="0"/>
              </a:ext>
            </a:extLst>
          </a:blip>
          <a:srcRect/>
          <a:stretch>
            <a:fillRect/>
          </a:stretch>
        </p:blipFill>
        <p:spPr/>
      </p:pic>
      <p:sp>
        <p:nvSpPr>
          <p:cNvPr id="2" name="Titel 1"/>
          <p:cNvSpPr>
            <a:spLocks noGrp="1"/>
          </p:cNvSpPr>
          <p:nvPr>
            <p:ph type="ctrTitle"/>
          </p:nvPr>
        </p:nvSpPr>
        <p:spPr/>
        <p:txBody>
          <a:bodyPr/>
          <a:lstStyle/>
          <a:p>
            <a:r>
              <a:rPr lang="en-US" sz="2800" dirty="0"/>
              <a:t>Phosphorus Extraction Technologies</a:t>
            </a:r>
          </a:p>
        </p:txBody>
      </p:sp>
      <p:sp>
        <p:nvSpPr>
          <p:cNvPr id="3" name="Untertitel 2"/>
          <p:cNvSpPr>
            <a:spLocks noGrp="1"/>
          </p:cNvSpPr>
          <p:nvPr>
            <p:ph type="subTitle" idx="1"/>
          </p:nvPr>
        </p:nvSpPr>
        <p:spPr>
          <a:xfrm>
            <a:off x="5" y="2771533"/>
            <a:ext cx="6587999" cy="428867"/>
          </a:xfrm>
        </p:spPr>
        <p:txBody>
          <a:bodyPr/>
          <a:lstStyle/>
          <a:p>
            <a:r>
              <a:rPr lang="en-US" dirty="0">
                <a:latin typeface="AkzidenzGrotesk" panose="02000806030000020004" pitchFamily="2" charset="0"/>
              </a:rPr>
              <a:t>WE Toffey   23 March 2020</a:t>
            </a:r>
          </a:p>
        </p:txBody>
      </p:sp>
      <p:pic>
        <p:nvPicPr>
          <p:cNvPr id="14" name="Picture Placeholder 13"/>
          <p:cNvPicPr>
            <a:picLocks noGrp="1" noChangeAspect="1"/>
          </p:cNvPicPr>
          <p:nvPr>
            <p:ph type="pic" sz="quarter" idx="10"/>
          </p:nvPr>
        </p:nvPicPr>
        <p:blipFill>
          <a:blip r:embed="rId3" cstate="email">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988343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565330"/>
            <a:ext cx="9144000" cy="5138738"/>
          </a:xfrm>
          <a:prstGeom prst="rect">
            <a:avLst/>
          </a:prstGeom>
        </p:spPr>
      </p:pic>
      <p:sp>
        <p:nvSpPr>
          <p:cNvPr id="19" name="Rounded Rectangle 12"/>
          <p:cNvSpPr/>
          <p:nvPr/>
        </p:nvSpPr>
        <p:spPr>
          <a:xfrm>
            <a:off x="1153525" y="3835222"/>
            <a:ext cx="810106" cy="440069"/>
          </a:xfrm>
          <a:prstGeom prst="roundRect">
            <a:avLst/>
          </a:prstGeom>
          <a:solidFill>
            <a:srgbClr val="005B99"/>
          </a:solidFill>
          <a:ln w="19050">
            <a:no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1050" kern="0">
                <a:solidFill>
                  <a:schemeClr val="bg1"/>
                </a:solidFill>
              </a:rPr>
              <a:t>High PO</a:t>
            </a:r>
            <a:r>
              <a:rPr lang="en-US" sz="1050" kern="0" baseline="-25000">
                <a:solidFill>
                  <a:schemeClr val="bg1"/>
                </a:solidFill>
              </a:rPr>
              <a:t>4</a:t>
            </a:r>
            <a:r>
              <a:rPr lang="en-US" sz="1050" kern="0">
                <a:solidFill>
                  <a:schemeClr val="bg1"/>
                </a:solidFill>
              </a:rPr>
              <a:t> and NH</a:t>
            </a:r>
            <a:r>
              <a:rPr lang="en-US" sz="1050" kern="0" baseline="-25000">
                <a:solidFill>
                  <a:schemeClr val="bg1"/>
                </a:solidFill>
              </a:rPr>
              <a:t>3</a:t>
            </a:r>
            <a:endParaRPr lang="en-US" sz="1050" kern="0">
              <a:solidFill>
                <a:schemeClr val="bg1"/>
              </a:solidFill>
            </a:endParaRPr>
          </a:p>
        </p:txBody>
      </p:sp>
      <p:sp>
        <p:nvSpPr>
          <p:cNvPr id="22" name="Title 1"/>
          <p:cNvSpPr>
            <a:spLocks noGrp="1"/>
          </p:cNvSpPr>
          <p:nvPr>
            <p:ph type="title"/>
          </p:nvPr>
        </p:nvSpPr>
        <p:spPr/>
        <p:txBody>
          <a:bodyPr>
            <a:noAutofit/>
          </a:bodyPr>
          <a:lstStyle/>
          <a:p>
            <a:r>
              <a:rPr lang="x-none" sz="3600" dirty="0"/>
              <a:t>Pearl</a:t>
            </a:r>
            <a:r>
              <a:rPr lang="x-none" sz="3600" baseline="30000" dirty="0"/>
              <a:t>®</a:t>
            </a:r>
            <a:r>
              <a:rPr lang="x-none" sz="3600" dirty="0"/>
              <a:t> + WASSTRIP</a:t>
            </a:r>
            <a:r>
              <a:rPr lang="x-none" sz="3600" baseline="30000" dirty="0"/>
              <a:t>®</a:t>
            </a:r>
            <a:r>
              <a:rPr lang="en-US" sz="3600" baseline="30000" dirty="0"/>
              <a:t> </a:t>
            </a:r>
            <a:r>
              <a:rPr lang="en-US" sz="3600" dirty="0"/>
              <a:t>Advanced Digestion Integration</a:t>
            </a:r>
            <a:endParaRPr lang="en-US" sz="3600" baseline="30000" dirty="0"/>
          </a:p>
        </p:txBody>
      </p:sp>
      <p:sp>
        <p:nvSpPr>
          <p:cNvPr id="29" name="Rounded Rectangle 28"/>
          <p:cNvSpPr/>
          <p:nvPr/>
        </p:nvSpPr>
        <p:spPr>
          <a:xfrm>
            <a:off x="3295266" y="3616963"/>
            <a:ext cx="1477625" cy="265796"/>
          </a:xfrm>
          <a:prstGeom prst="roundRect">
            <a:avLst/>
          </a:prstGeom>
          <a:solidFill>
            <a:srgbClr val="005B99"/>
          </a:solidFill>
          <a:ln w="19050">
            <a:no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1050" kern="0">
                <a:solidFill>
                  <a:schemeClr val="bg1"/>
                </a:solidFill>
              </a:rPr>
              <a:t>High PO</a:t>
            </a:r>
            <a:r>
              <a:rPr lang="en-US" sz="1050" kern="0" baseline="-25000">
                <a:solidFill>
                  <a:schemeClr val="bg1"/>
                </a:solidFill>
              </a:rPr>
              <a:t>4</a:t>
            </a:r>
            <a:r>
              <a:rPr lang="en-US" sz="1050" kern="0">
                <a:solidFill>
                  <a:schemeClr val="bg1"/>
                </a:solidFill>
              </a:rPr>
              <a:t> and Mg</a:t>
            </a:r>
          </a:p>
        </p:txBody>
      </p:sp>
      <p:sp>
        <p:nvSpPr>
          <p:cNvPr id="27" name="Rounded Rectangle 26"/>
          <p:cNvSpPr/>
          <p:nvPr/>
        </p:nvSpPr>
        <p:spPr>
          <a:xfrm>
            <a:off x="7019304" y="2756964"/>
            <a:ext cx="1368038" cy="575600"/>
          </a:xfrm>
          <a:prstGeom prst="roundRect">
            <a:avLst/>
          </a:prstGeom>
          <a:solidFill>
            <a:schemeClr val="bg1"/>
          </a:solidFill>
          <a:ln w="3175">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defTabSz="685800">
              <a:defRPr/>
            </a:pPr>
            <a:r>
              <a:rPr lang="en-US" sz="1200" b="1" kern="0">
                <a:solidFill>
                  <a:schemeClr val="accent4"/>
                </a:solidFill>
              </a:rPr>
              <a:t>WASSTRIP®</a:t>
            </a:r>
          </a:p>
          <a:p>
            <a:pPr defTabSz="685800">
              <a:defRPr/>
            </a:pPr>
            <a:r>
              <a:rPr lang="en-US" sz="1200" kern="0">
                <a:solidFill>
                  <a:schemeClr val="accent4"/>
                </a:solidFill>
              </a:rPr>
              <a:t>Mitigates struvite in digester</a:t>
            </a:r>
          </a:p>
        </p:txBody>
      </p:sp>
      <p:sp>
        <p:nvSpPr>
          <p:cNvPr id="31" name="Rounded Rectangle 30"/>
          <p:cNvSpPr/>
          <p:nvPr/>
        </p:nvSpPr>
        <p:spPr>
          <a:xfrm>
            <a:off x="607672" y="2536385"/>
            <a:ext cx="1202477" cy="975482"/>
          </a:xfrm>
          <a:prstGeom prst="roundRect">
            <a:avLst/>
          </a:prstGeom>
          <a:solidFill>
            <a:schemeClr val="bg1"/>
          </a:solidFill>
          <a:ln w="3175">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defTabSz="685800">
              <a:defRPr/>
            </a:pPr>
            <a:r>
              <a:rPr lang="en-US" sz="1200" b="1" kern="0">
                <a:solidFill>
                  <a:schemeClr val="accent4"/>
                </a:solidFill>
              </a:rPr>
              <a:t>PEARL®</a:t>
            </a:r>
          </a:p>
          <a:p>
            <a:pPr defTabSz="685800">
              <a:defRPr/>
            </a:pPr>
            <a:r>
              <a:rPr lang="en-US" sz="1200" kern="0">
                <a:solidFill>
                  <a:schemeClr val="accent4"/>
                </a:solidFill>
              </a:rPr>
              <a:t>Recovers high value fertilizer and reduces recycle P load</a:t>
            </a:r>
          </a:p>
        </p:txBody>
      </p:sp>
      <p:sp>
        <p:nvSpPr>
          <p:cNvPr id="39" name="Rounded Rectangle 38"/>
          <p:cNvSpPr/>
          <p:nvPr/>
        </p:nvSpPr>
        <p:spPr>
          <a:xfrm>
            <a:off x="5586707" y="4718515"/>
            <a:ext cx="501587" cy="285872"/>
          </a:xfrm>
          <a:prstGeom prst="roundRect">
            <a:avLst/>
          </a:prstGeom>
          <a:solidFill>
            <a:schemeClr val="bg1"/>
          </a:solidFill>
          <a:ln w="3175">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900" b="1" kern="0">
                <a:solidFill>
                  <a:schemeClr val="tx1"/>
                </a:solidFill>
              </a:rPr>
              <a:t>THP</a:t>
            </a:r>
          </a:p>
        </p:txBody>
      </p:sp>
      <p:sp>
        <p:nvSpPr>
          <p:cNvPr id="40" name="Rounded Rectangle 39"/>
          <p:cNvSpPr/>
          <p:nvPr/>
        </p:nvSpPr>
        <p:spPr>
          <a:xfrm>
            <a:off x="3958503" y="4718515"/>
            <a:ext cx="1026373" cy="324961"/>
          </a:xfrm>
          <a:prstGeom prst="roundRect">
            <a:avLst/>
          </a:prstGeom>
          <a:solidFill>
            <a:schemeClr val="bg1"/>
          </a:solidFill>
          <a:ln w="3175">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900" b="1" kern="0">
                <a:solidFill>
                  <a:schemeClr val="tx1"/>
                </a:solidFill>
              </a:rPr>
              <a:t>ANAEROBIC DIGESTION</a:t>
            </a:r>
          </a:p>
        </p:txBody>
      </p:sp>
      <p:sp>
        <p:nvSpPr>
          <p:cNvPr id="41" name="Rounded Rectangle 40"/>
          <p:cNvSpPr/>
          <p:nvPr/>
        </p:nvSpPr>
        <p:spPr>
          <a:xfrm>
            <a:off x="6970805" y="2244989"/>
            <a:ext cx="1010739" cy="210191"/>
          </a:xfrm>
          <a:prstGeom prst="roundRect">
            <a:avLst/>
          </a:prstGeom>
          <a:solidFill>
            <a:schemeClr val="bg1"/>
          </a:solidFill>
          <a:ln w="3175">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900" b="1" kern="0">
                <a:solidFill>
                  <a:schemeClr val="tx1"/>
                </a:solidFill>
              </a:rPr>
              <a:t>THICKENING</a:t>
            </a:r>
          </a:p>
        </p:txBody>
      </p:sp>
      <p:sp>
        <p:nvSpPr>
          <p:cNvPr id="42" name="Rounded Rectangle 41"/>
          <p:cNvSpPr/>
          <p:nvPr/>
        </p:nvSpPr>
        <p:spPr>
          <a:xfrm>
            <a:off x="4252114" y="940352"/>
            <a:ext cx="1348447" cy="230358"/>
          </a:xfrm>
          <a:prstGeom prst="roundRect">
            <a:avLst/>
          </a:prstGeom>
          <a:solidFill>
            <a:schemeClr val="bg1"/>
          </a:solidFill>
          <a:ln w="3175">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900" b="1" kern="0">
                <a:solidFill>
                  <a:schemeClr val="tx1"/>
                </a:solidFill>
              </a:rPr>
              <a:t>ACTIVATED SLUDGE</a:t>
            </a:r>
          </a:p>
        </p:txBody>
      </p:sp>
      <p:sp>
        <p:nvSpPr>
          <p:cNvPr id="43" name="Rounded Rectangle 42"/>
          <p:cNvSpPr/>
          <p:nvPr/>
        </p:nvSpPr>
        <p:spPr>
          <a:xfrm>
            <a:off x="5707570" y="940351"/>
            <a:ext cx="1734491" cy="228624"/>
          </a:xfrm>
          <a:prstGeom prst="roundRect">
            <a:avLst/>
          </a:prstGeom>
          <a:solidFill>
            <a:schemeClr val="bg1"/>
          </a:solidFill>
          <a:ln w="3175">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900" b="1" kern="0">
                <a:solidFill>
                  <a:schemeClr val="tx1"/>
                </a:solidFill>
              </a:rPr>
              <a:t>SECONDARY CLARIFICATION</a:t>
            </a:r>
          </a:p>
        </p:txBody>
      </p:sp>
      <p:sp>
        <p:nvSpPr>
          <p:cNvPr id="44" name="Rounded Rectangle 43"/>
          <p:cNvSpPr/>
          <p:nvPr/>
        </p:nvSpPr>
        <p:spPr>
          <a:xfrm>
            <a:off x="2681402" y="4041224"/>
            <a:ext cx="918152" cy="210191"/>
          </a:xfrm>
          <a:prstGeom prst="roundRect">
            <a:avLst/>
          </a:prstGeom>
          <a:solidFill>
            <a:schemeClr val="bg1"/>
          </a:solidFill>
          <a:ln w="3175">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900" b="1" kern="0">
                <a:solidFill>
                  <a:schemeClr val="tx1"/>
                </a:solidFill>
              </a:rPr>
              <a:t>DEWATERING</a:t>
            </a:r>
          </a:p>
        </p:txBody>
      </p:sp>
      <p:sp>
        <p:nvSpPr>
          <p:cNvPr id="45" name="Rounded Rectangle 44"/>
          <p:cNvSpPr/>
          <p:nvPr/>
        </p:nvSpPr>
        <p:spPr>
          <a:xfrm>
            <a:off x="7981545" y="1242768"/>
            <a:ext cx="931823" cy="201790"/>
          </a:xfrm>
          <a:prstGeom prst="roundRect">
            <a:avLst/>
          </a:prstGeom>
          <a:noFill/>
          <a:ln w="3175">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900" b="1" kern="0">
                <a:solidFill>
                  <a:schemeClr val="tx1"/>
                </a:solidFill>
              </a:rPr>
              <a:t>DISCHARGE</a:t>
            </a:r>
          </a:p>
        </p:txBody>
      </p:sp>
      <p:sp>
        <p:nvSpPr>
          <p:cNvPr id="46" name="Rounded Rectangle 45"/>
          <p:cNvSpPr/>
          <p:nvPr/>
        </p:nvSpPr>
        <p:spPr>
          <a:xfrm>
            <a:off x="197000" y="1193372"/>
            <a:ext cx="931823" cy="210191"/>
          </a:xfrm>
          <a:prstGeom prst="roundRect">
            <a:avLst/>
          </a:prstGeom>
          <a:noFill/>
          <a:ln w="3175">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900" b="1" kern="0">
                <a:solidFill>
                  <a:schemeClr val="tx1"/>
                </a:solidFill>
              </a:rPr>
              <a:t>INFLUENT</a:t>
            </a:r>
          </a:p>
        </p:txBody>
      </p:sp>
      <p:sp>
        <p:nvSpPr>
          <p:cNvPr id="47" name="Rounded Rectangle 46"/>
          <p:cNvSpPr/>
          <p:nvPr/>
        </p:nvSpPr>
        <p:spPr>
          <a:xfrm>
            <a:off x="2903927" y="958784"/>
            <a:ext cx="819979" cy="210191"/>
          </a:xfrm>
          <a:prstGeom prst="roundRect">
            <a:avLst/>
          </a:prstGeom>
          <a:solidFill>
            <a:schemeClr val="bg1"/>
          </a:solidFill>
          <a:ln w="3175">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900" b="1" kern="0">
                <a:solidFill>
                  <a:schemeClr val="tx1"/>
                </a:solidFill>
              </a:rPr>
              <a:t>PRIMARY</a:t>
            </a:r>
          </a:p>
        </p:txBody>
      </p:sp>
      <p:sp>
        <p:nvSpPr>
          <p:cNvPr id="48" name="Rounded Rectangle 47"/>
          <p:cNvSpPr/>
          <p:nvPr/>
        </p:nvSpPr>
        <p:spPr>
          <a:xfrm>
            <a:off x="5303375" y="3511867"/>
            <a:ext cx="918152" cy="210191"/>
          </a:xfrm>
          <a:prstGeom prst="roundRect">
            <a:avLst/>
          </a:prstGeom>
          <a:solidFill>
            <a:schemeClr val="bg1"/>
          </a:solidFill>
          <a:ln w="3175">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900" b="1" kern="0">
                <a:solidFill>
                  <a:schemeClr val="tx1"/>
                </a:solidFill>
              </a:rPr>
              <a:t>DEWATERING</a:t>
            </a:r>
          </a:p>
        </p:txBody>
      </p:sp>
      <p:sp>
        <p:nvSpPr>
          <p:cNvPr id="49" name="Rounded Rectangle 48"/>
          <p:cNvSpPr/>
          <p:nvPr/>
        </p:nvSpPr>
        <p:spPr>
          <a:xfrm>
            <a:off x="1691971" y="4828583"/>
            <a:ext cx="886944" cy="213336"/>
          </a:xfrm>
          <a:prstGeom prst="roundRect">
            <a:avLst/>
          </a:prstGeom>
          <a:solidFill>
            <a:schemeClr val="bg1"/>
          </a:solidFill>
          <a:ln w="3175">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900" b="1" kern="0">
                <a:solidFill>
                  <a:schemeClr val="tx1"/>
                </a:solidFill>
              </a:rPr>
              <a:t>BIOSOLIDS</a:t>
            </a:r>
          </a:p>
        </p:txBody>
      </p:sp>
    </p:spTree>
    <p:extLst>
      <p:ext uri="{BB962C8B-B14F-4D97-AF65-F5344CB8AC3E}">
        <p14:creationId xmlns:p14="http://schemas.microsoft.com/office/powerpoint/2010/main" val="2742881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CBFCBD7B-EC46-40C9-9BE6-119E620F9055}"/>
              </a:ext>
            </a:extLst>
          </p:cNvPr>
          <p:cNvSpPr>
            <a:spLocks noGrp="1"/>
          </p:cNvSpPr>
          <p:nvPr>
            <p:ph type="title"/>
          </p:nvPr>
        </p:nvSpPr>
        <p:spPr>
          <a:xfrm>
            <a:off x="396607" y="273845"/>
            <a:ext cx="8747393" cy="536544"/>
          </a:xfrm>
        </p:spPr>
        <p:txBody>
          <a:bodyPr>
            <a:noAutofit/>
          </a:bodyPr>
          <a:lstStyle/>
          <a:p>
            <a:r>
              <a:rPr lang="en-US" sz="3600" b="0" dirty="0"/>
              <a:t>CNP Pre and Post Digestion P Recovery</a:t>
            </a:r>
          </a:p>
        </p:txBody>
      </p:sp>
      <p:pic>
        <p:nvPicPr>
          <p:cNvPr id="3" name="Picture 2">
            <a:extLst>
              <a:ext uri="{FF2B5EF4-FFF2-40B4-BE49-F238E27FC236}">
                <a16:creationId xmlns:a16="http://schemas.microsoft.com/office/drawing/2014/main" id="{94F47A64-1641-41AA-93DE-0F5B03652FA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48715" y="739521"/>
            <a:ext cx="6846570" cy="3664458"/>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9475" y="4371975"/>
            <a:ext cx="609600" cy="609600"/>
          </a:xfrm>
          <a:prstGeom prst="rect">
            <a:avLst/>
          </a:prstGeom>
        </p:spPr>
      </p:pic>
    </p:spTree>
    <p:extLst>
      <p:ext uri="{BB962C8B-B14F-4D97-AF65-F5344CB8AC3E}">
        <p14:creationId xmlns:p14="http://schemas.microsoft.com/office/powerpoint/2010/main" val="1377638314"/>
      </p:ext>
    </p:extLst>
  </p:cSld>
  <p:clrMapOvr>
    <a:masterClrMapping/>
  </p:clrMapOvr>
  <mc:AlternateContent xmlns:mc="http://schemas.openxmlformats.org/markup-compatibility/2006" xmlns:p14="http://schemas.microsoft.com/office/powerpoint/2010/main">
    <mc:Choice Requires="p14">
      <p:transition spd="slow" p14:dur="2000" advTm="79181"/>
    </mc:Choice>
    <mc:Fallback xmlns="">
      <p:transition xmlns:p14="http://schemas.microsoft.com/office/powerpoint/2010/main" spd="slow" advTm="79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32DEF6-5543-4E83-9E24-F71C585EABB7}"/>
              </a:ext>
            </a:extLst>
          </p:cNvPr>
          <p:cNvSpPr>
            <a:spLocks noGrp="1"/>
          </p:cNvSpPr>
          <p:nvPr>
            <p:ph type="title"/>
          </p:nvPr>
        </p:nvSpPr>
        <p:spPr/>
        <p:txBody>
          <a:bodyPr>
            <a:noAutofit/>
          </a:bodyPr>
          <a:lstStyle/>
          <a:p>
            <a:r>
              <a:rPr lang="en-US" sz="3600" b="0" dirty="0"/>
              <a:t>CalPrex™ P Recovery</a:t>
            </a:r>
          </a:p>
        </p:txBody>
      </p:sp>
      <p:sp>
        <p:nvSpPr>
          <p:cNvPr id="4" name="Snip Same Side Corner Rectangle 2">
            <a:extLst>
              <a:ext uri="{FF2B5EF4-FFF2-40B4-BE49-F238E27FC236}">
                <a16:creationId xmlns:a16="http://schemas.microsoft.com/office/drawing/2014/main" id="{BAEA10C5-10F5-44B4-ACCA-FCB292D55628}"/>
              </a:ext>
            </a:extLst>
          </p:cNvPr>
          <p:cNvSpPr/>
          <p:nvPr/>
        </p:nvSpPr>
        <p:spPr>
          <a:xfrm>
            <a:off x="1843085" y="1100147"/>
            <a:ext cx="960120" cy="1207294"/>
          </a:xfrm>
          <a:prstGeom prst="snip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2">
                    <a:lumMod val="10000"/>
                  </a:schemeClr>
                </a:solidFill>
              </a:rPr>
              <a:t>Fermentation </a:t>
            </a:r>
            <a:r>
              <a:rPr lang="en-US" sz="1200" dirty="0">
                <a:solidFill>
                  <a:schemeClr val="bg2">
                    <a:lumMod val="10000"/>
                  </a:schemeClr>
                </a:solidFill>
              </a:rPr>
              <a:t>P-Release</a:t>
            </a:r>
          </a:p>
        </p:txBody>
      </p:sp>
      <p:sp>
        <p:nvSpPr>
          <p:cNvPr id="5" name="Rectangle 4">
            <a:extLst>
              <a:ext uri="{FF2B5EF4-FFF2-40B4-BE49-F238E27FC236}">
                <a16:creationId xmlns:a16="http://schemas.microsoft.com/office/drawing/2014/main" id="{3EDCF27F-3C68-4B09-88BA-0FACC78C11BB}"/>
              </a:ext>
            </a:extLst>
          </p:cNvPr>
          <p:cNvSpPr/>
          <p:nvPr/>
        </p:nvSpPr>
        <p:spPr>
          <a:xfrm>
            <a:off x="5142637" y="1400183"/>
            <a:ext cx="471488" cy="60721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2">
                  <a:lumMod val="10000"/>
                </a:schemeClr>
              </a:solidFill>
            </a:endParaRPr>
          </a:p>
        </p:txBody>
      </p:sp>
      <p:sp>
        <p:nvSpPr>
          <p:cNvPr id="6" name="Rectangle 5">
            <a:extLst>
              <a:ext uri="{FF2B5EF4-FFF2-40B4-BE49-F238E27FC236}">
                <a16:creationId xmlns:a16="http://schemas.microsoft.com/office/drawing/2014/main" id="{1573997B-5FBE-41B4-A979-A24E73A169D3}"/>
              </a:ext>
            </a:extLst>
          </p:cNvPr>
          <p:cNvSpPr/>
          <p:nvPr/>
        </p:nvSpPr>
        <p:spPr>
          <a:xfrm>
            <a:off x="5614125" y="1400183"/>
            <a:ext cx="321469" cy="60721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2">
                  <a:lumMod val="10000"/>
                </a:schemeClr>
              </a:solidFill>
            </a:endParaRPr>
          </a:p>
        </p:txBody>
      </p:sp>
      <p:sp>
        <p:nvSpPr>
          <p:cNvPr id="7" name="Rectangle 6">
            <a:extLst>
              <a:ext uri="{FF2B5EF4-FFF2-40B4-BE49-F238E27FC236}">
                <a16:creationId xmlns:a16="http://schemas.microsoft.com/office/drawing/2014/main" id="{AE744D49-1C8E-4407-A158-AA735C37726A}"/>
              </a:ext>
            </a:extLst>
          </p:cNvPr>
          <p:cNvSpPr/>
          <p:nvPr/>
        </p:nvSpPr>
        <p:spPr>
          <a:xfrm>
            <a:off x="5935594" y="1400183"/>
            <a:ext cx="707231" cy="60721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2">
                  <a:lumMod val="10000"/>
                </a:schemeClr>
              </a:solidFill>
            </a:endParaRPr>
          </a:p>
        </p:txBody>
      </p:sp>
      <p:sp>
        <p:nvSpPr>
          <p:cNvPr id="8" name="Isosceles Triangle 7">
            <a:extLst>
              <a:ext uri="{FF2B5EF4-FFF2-40B4-BE49-F238E27FC236}">
                <a16:creationId xmlns:a16="http://schemas.microsoft.com/office/drawing/2014/main" id="{486BB09B-D7E7-4ECC-A52F-9DB65185A6E5}"/>
              </a:ext>
            </a:extLst>
          </p:cNvPr>
          <p:cNvSpPr/>
          <p:nvPr/>
        </p:nvSpPr>
        <p:spPr>
          <a:xfrm flipV="1">
            <a:off x="5935594" y="2007401"/>
            <a:ext cx="707231" cy="300038"/>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2">
                  <a:lumMod val="10000"/>
                </a:schemeClr>
              </a:solidFill>
            </a:endParaRPr>
          </a:p>
        </p:txBody>
      </p:sp>
      <p:pic>
        <p:nvPicPr>
          <p:cNvPr id="9" name="Picture 8">
            <a:extLst>
              <a:ext uri="{FF2B5EF4-FFF2-40B4-BE49-F238E27FC236}">
                <a16:creationId xmlns:a16="http://schemas.microsoft.com/office/drawing/2014/main" id="{F68FA2E5-636C-437C-8AE3-954A2F3600A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92740" y="1459111"/>
            <a:ext cx="1276110" cy="489364"/>
          </a:xfrm>
          <a:prstGeom prst="rect">
            <a:avLst/>
          </a:prstGeom>
        </p:spPr>
      </p:pic>
      <p:cxnSp>
        <p:nvCxnSpPr>
          <p:cNvPr id="10" name="Straight Arrow Connector 9">
            <a:extLst>
              <a:ext uri="{FF2B5EF4-FFF2-40B4-BE49-F238E27FC236}">
                <a16:creationId xmlns:a16="http://schemas.microsoft.com/office/drawing/2014/main" id="{7F8106B5-4E3B-400A-B9D1-3545A3DFE712}"/>
              </a:ext>
            </a:extLst>
          </p:cNvPr>
          <p:cNvCxnSpPr/>
          <p:nvPr/>
        </p:nvCxnSpPr>
        <p:spPr>
          <a:xfrm>
            <a:off x="1479232" y="1726053"/>
            <a:ext cx="36385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6C2ABA2-07B5-425E-AACE-32F4E482E77D}"/>
              </a:ext>
            </a:extLst>
          </p:cNvPr>
          <p:cNvCxnSpPr/>
          <p:nvPr/>
        </p:nvCxnSpPr>
        <p:spPr>
          <a:xfrm>
            <a:off x="2731625" y="1737124"/>
            <a:ext cx="36385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4E5B396-9336-4515-87EF-7BB25FDEEC5A}"/>
              </a:ext>
            </a:extLst>
          </p:cNvPr>
          <p:cNvCxnSpPr/>
          <p:nvPr/>
        </p:nvCxnSpPr>
        <p:spPr>
          <a:xfrm>
            <a:off x="4446125" y="1726053"/>
            <a:ext cx="6096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C438533-5F1B-43A6-98EA-A80F4762EF65}"/>
              </a:ext>
            </a:extLst>
          </p:cNvPr>
          <p:cNvSpPr txBox="1"/>
          <p:nvPr/>
        </p:nvSpPr>
        <p:spPr>
          <a:xfrm>
            <a:off x="4114655" y="1261684"/>
            <a:ext cx="1082576" cy="507831"/>
          </a:xfrm>
          <a:prstGeom prst="rect">
            <a:avLst/>
          </a:prstGeom>
          <a:noFill/>
        </p:spPr>
        <p:txBody>
          <a:bodyPr wrap="square" rtlCol="0">
            <a:spAutoFit/>
          </a:bodyPr>
          <a:lstStyle/>
          <a:p>
            <a:pPr algn="ctr"/>
            <a:r>
              <a:rPr lang="en-US" sz="1350" dirty="0">
                <a:solidFill>
                  <a:schemeClr val="bg2">
                    <a:lumMod val="10000"/>
                  </a:schemeClr>
                </a:solidFill>
              </a:rPr>
              <a:t>P- enriched Centrate</a:t>
            </a:r>
          </a:p>
        </p:txBody>
      </p:sp>
      <p:sp>
        <p:nvSpPr>
          <p:cNvPr id="14" name="TextBox 13">
            <a:extLst>
              <a:ext uri="{FF2B5EF4-FFF2-40B4-BE49-F238E27FC236}">
                <a16:creationId xmlns:a16="http://schemas.microsoft.com/office/drawing/2014/main" id="{CF0A43DF-EE9B-445D-87D3-AEA02A0FB99D}"/>
              </a:ext>
            </a:extLst>
          </p:cNvPr>
          <p:cNvSpPr txBox="1"/>
          <p:nvPr/>
        </p:nvSpPr>
        <p:spPr>
          <a:xfrm>
            <a:off x="5141007" y="1565292"/>
            <a:ext cx="1500187" cy="300082"/>
          </a:xfrm>
          <a:prstGeom prst="rect">
            <a:avLst/>
          </a:prstGeom>
          <a:noFill/>
        </p:spPr>
        <p:txBody>
          <a:bodyPr wrap="square" rtlCol="0">
            <a:spAutoFit/>
          </a:bodyPr>
          <a:lstStyle/>
          <a:p>
            <a:pPr algn="ctr"/>
            <a:r>
              <a:rPr lang="en-US" sz="1350" dirty="0">
                <a:solidFill>
                  <a:schemeClr val="bg2">
                    <a:lumMod val="10000"/>
                  </a:schemeClr>
                </a:solidFill>
              </a:rPr>
              <a:t>CalPrex Reactor</a:t>
            </a:r>
          </a:p>
        </p:txBody>
      </p:sp>
      <p:cxnSp>
        <p:nvCxnSpPr>
          <p:cNvPr id="15" name="Straight Connector 14">
            <a:extLst>
              <a:ext uri="{FF2B5EF4-FFF2-40B4-BE49-F238E27FC236}">
                <a16:creationId xmlns:a16="http://schemas.microsoft.com/office/drawing/2014/main" id="{434E0022-67D3-44DE-9467-6B85E6D57C38}"/>
              </a:ext>
            </a:extLst>
          </p:cNvPr>
          <p:cNvCxnSpPr>
            <a:stCxn id="7" idx="3"/>
          </p:cNvCxnSpPr>
          <p:nvPr/>
        </p:nvCxnSpPr>
        <p:spPr>
          <a:xfrm>
            <a:off x="6642825" y="1703793"/>
            <a:ext cx="342901"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8B54884-8322-44AB-85CF-C4EC396AA766}"/>
              </a:ext>
            </a:extLst>
          </p:cNvPr>
          <p:cNvCxnSpPr/>
          <p:nvPr/>
        </p:nvCxnSpPr>
        <p:spPr>
          <a:xfrm flipV="1">
            <a:off x="6985725" y="1703794"/>
            <a:ext cx="0" cy="12818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98E169A-38BA-49E8-A4B0-90C90C118333}"/>
              </a:ext>
            </a:extLst>
          </p:cNvPr>
          <p:cNvCxnSpPr/>
          <p:nvPr/>
        </p:nvCxnSpPr>
        <p:spPr>
          <a:xfrm flipH="1">
            <a:off x="3377419" y="2984590"/>
            <a:ext cx="3608306" cy="102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8F0C275-D2F4-4E10-B0FF-EB59CE993A88}"/>
              </a:ext>
            </a:extLst>
          </p:cNvPr>
          <p:cNvCxnSpPr/>
          <p:nvPr/>
        </p:nvCxnSpPr>
        <p:spPr>
          <a:xfrm flipH="1">
            <a:off x="6289208" y="2307440"/>
            <a:ext cx="2" cy="19240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ACFC272-BAA3-45C9-A2A3-88BE931456F2}"/>
              </a:ext>
            </a:extLst>
          </p:cNvPr>
          <p:cNvSpPr txBox="1"/>
          <p:nvPr/>
        </p:nvSpPr>
        <p:spPr>
          <a:xfrm>
            <a:off x="5810577" y="2500499"/>
            <a:ext cx="1175148" cy="507831"/>
          </a:xfrm>
          <a:prstGeom prst="rect">
            <a:avLst/>
          </a:prstGeom>
          <a:noFill/>
        </p:spPr>
        <p:txBody>
          <a:bodyPr wrap="square" rtlCol="0">
            <a:spAutoFit/>
          </a:bodyPr>
          <a:lstStyle/>
          <a:p>
            <a:pPr algn="ctr"/>
            <a:r>
              <a:rPr lang="en-US" sz="1350" dirty="0">
                <a:solidFill>
                  <a:schemeClr val="bg2">
                    <a:lumMod val="10000"/>
                  </a:schemeClr>
                </a:solidFill>
              </a:rPr>
              <a:t>Brushite</a:t>
            </a:r>
          </a:p>
          <a:p>
            <a:pPr algn="ctr"/>
            <a:r>
              <a:rPr lang="en-US" sz="1350" dirty="0">
                <a:solidFill>
                  <a:schemeClr val="bg2">
                    <a:lumMod val="10000"/>
                  </a:schemeClr>
                </a:solidFill>
              </a:rPr>
              <a:t>CaHPO</a:t>
            </a:r>
            <a:r>
              <a:rPr lang="en-US" sz="1350" baseline="-25000" dirty="0">
                <a:solidFill>
                  <a:schemeClr val="bg2">
                    <a:lumMod val="10000"/>
                  </a:schemeClr>
                </a:solidFill>
              </a:rPr>
              <a:t>4</a:t>
            </a:r>
            <a:r>
              <a:rPr lang="en-US" sz="1350" dirty="0">
                <a:solidFill>
                  <a:schemeClr val="bg2">
                    <a:lumMod val="10000"/>
                  </a:schemeClr>
                </a:solidFill>
              </a:rPr>
              <a:t> ·2H</a:t>
            </a:r>
            <a:r>
              <a:rPr lang="en-US" sz="1350" baseline="-25000" dirty="0">
                <a:solidFill>
                  <a:schemeClr val="bg2">
                    <a:lumMod val="10000"/>
                  </a:schemeClr>
                </a:solidFill>
              </a:rPr>
              <a:t>2</a:t>
            </a:r>
            <a:r>
              <a:rPr lang="en-US" sz="1350" dirty="0">
                <a:solidFill>
                  <a:schemeClr val="bg2">
                    <a:lumMod val="10000"/>
                  </a:schemeClr>
                </a:solidFill>
              </a:rPr>
              <a:t>O</a:t>
            </a:r>
            <a:endParaRPr lang="en-US" sz="1350" baseline="-25000" dirty="0">
              <a:solidFill>
                <a:schemeClr val="bg2">
                  <a:lumMod val="10000"/>
                </a:schemeClr>
              </a:solidFill>
            </a:endParaRPr>
          </a:p>
        </p:txBody>
      </p:sp>
      <p:sp>
        <p:nvSpPr>
          <p:cNvPr id="20" name="TextBox 19">
            <a:extLst>
              <a:ext uri="{FF2B5EF4-FFF2-40B4-BE49-F238E27FC236}">
                <a16:creationId xmlns:a16="http://schemas.microsoft.com/office/drawing/2014/main" id="{C5E31604-913F-492D-9920-C949BBDF9073}"/>
              </a:ext>
            </a:extLst>
          </p:cNvPr>
          <p:cNvSpPr txBox="1"/>
          <p:nvPr/>
        </p:nvSpPr>
        <p:spPr>
          <a:xfrm>
            <a:off x="4081081" y="2499843"/>
            <a:ext cx="1871660" cy="507831"/>
          </a:xfrm>
          <a:prstGeom prst="rect">
            <a:avLst/>
          </a:prstGeom>
          <a:noFill/>
        </p:spPr>
        <p:txBody>
          <a:bodyPr wrap="square" rtlCol="0">
            <a:spAutoFit/>
          </a:bodyPr>
          <a:lstStyle/>
          <a:p>
            <a:pPr algn="ctr"/>
            <a:r>
              <a:rPr lang="en-US" sz="1350" dirty="0">
                <a:solidFill>
                  <a:schemeClr val="bg2">
                    <a:lumMod val="10000"/>
                  </a:schemeClr>
                </a:solidFill>
              </a:rPr>
              <a:t>P- reduced Centrate with high VFA</a:t>
            </a:r>
          </a:p>
        </p:txBody>
      </p:sp>
      <p:cxnSp>
        <p:nvCxnSpPr>
          <p:cNvPr id="21" name="Straight Arrow Connector 20">
            <a:extLst>
              <a:ext uri="{FF2B5EF4-FFF2-40B4-BE49-F238E27FC236}">
                <a16:creationId xmlns:a16="http://schemas.microsoft.com/office/drawing/2014/main" id="{77022895-7BD5-4762-8A8E-E578596C6BF9}"/>
              </a:ext>
            </a:extLst>
          </p:cNvPr>
          <p:cNvCxnSpPr/>
          <p:nvPr/>
        </p:nvCxnSpPr>
        <p:spPr>
          <a:xfrm>
            <a:off x="3371705" y="1948475"/>
            <a:ext cx="0" cy="134575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E072C8B-15FA-468F-8BAE-9D7F566DBAE0}"/>
              </a:ext>
            </a:extLst>
          </p:cNvPr>
          <p:cNvSpPr txBox="1"/>
          <p:nvPr/>
        </p:nvSpPr>
        <p:spPr>
          <a:xfrm>
            <a:off x="2497310" y="3294227"/>
            <a:ext cx="1948815" cy="300082"/>
          </a:xfrm>
          <a:prstGeom prst="rect">
            <a:avLst/>
          </a:prstGeom>
          <a:noFill/>
        </p:spPr>
        <p:txBody>
          <a:bodyPr wrap="square" rtlCol="0">
            <a:spAutoFit/>
          </a:bodyPr>
          <a:lstStyle/>
          <a:p>
            <a:pPr algn="ctr"/>
            <a:r>
              <a:rPr lang="en-US" sz="1350" dirty="0">
                <a:solidFill>
                  <a:schemeClr val="bg2">
                    <a:lumMod val="10000"/>
                  </a:schemeClr>
                </a:solidFill>
              </a:rPr>
              <a:t>Methanogenic Digester</a:t>
            </a:r>
          </a:p>
        </p:txBody>
      </p:sp>
      <p:cxnSp>
        <p:nvCxnSpPr>
          <p:cNvPr id="23" name="Straight Arrow Connector 22">
            <a:extLst>
              <a:ext uri="{FF2B5EF4-FFF2-40B4-BE49-F238E27FC236}">
                <a16:creationId xmlns:a16="http://schemas.microsoft.com/office/drawing/2014/main" id="{266BF264-8322-4A71-9264-307F67EAC15B}"/>
              </a:ext>
            </a:extLst>
          </p:cNvPr>
          <p:cNvCxnSpPr/>
          <p:nvPr/>
        </p:nvCxnSpPr>
        <p:spPr>
          <a:xfrm>
            <a:off x="6985725" y="2985619"/>
            <a:ext cx="0" cy="308609"/>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AF47C09-B036-4FF8-8A33-10FABDD1AD68}"/>
              </a:ext>
            </a:extLst>
          </p:cNvPr>
          <p:cNvSpPr txBox="1"/>
          <p:nvPr/>
        </p:nvSpPr>
        <p:spPr>
          <a:xfrm>
            <a:off x="5668418" y="3294228"/>
            <a:ext cx="1948815" cy="715581"/>
          </a:xfrm>
          <a:prstGeom prst="rect">
            <a:avLst/>
          </a:prstGeom>
          <a:noFill/>
        </p:spPr>
        <p:txBody>
          <a:bodyPr wrap="square" rtlCol="0">
            <a:spAutoFit/>
          </a:bodyPr>
          <a:lstStyle/>
          <a:p>
            <a:pPr algn="ctr"/>
            <a:r>
              <a:rPr lang="en-US" sz="1350" dirty="0">
                <a:solidFill>
                  <a:schemeClr val="bg2">
                    <a:lumMod val="10000"/>
                  </a:schemeClr>
                </a:solidFill>
              </a:rPr>
              <a:t>Carbon Supplement for Biological Nutrient Removal</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9475" y="4371975"/>
            <a:ext cx="609600" cy="609600"/>
          </a:xfrm>
          <a:prstGeom prst="rect">
            <a:avLst/>
          </a:prstGeom>
        </p:spPr>
      </p:pic>
    </p:spTree>
    <p:extLst>
      <p:ext uri="{BB962C8B-B14F-4D97-AF65-F5344CB8AC3E}">
        <p14:creationId xmlns:p14="http://schemas.microsoft.com/office/powerpoint/2010/main" val="2487073977"/>
      </p:ext>
    </p:extLst>
  </p:cSld>
  <p:clrMapOvr>
    <a:masterClrMapping/>
  </p:clrMapOvr>
  <mc:AlternateContent xmlns:mc="http://schemas.openxmlformats.org/markup-compatibility/2006" xmlns:p14="http://schemas.microsoft.com/office/powerpoint/2010/main">
    <mc:Choice Requires="p14">
      <p:transition spd="slow" p14:dur="2000" advTm="81631"/>
    </mc:Choice>
    <mc:Fallback xmlns="">
      <p:transition xmlns:p14="http://schemas.microsoft.com/office/powerpoint/2010/main" spd="slow" advTm="81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32DEF6-5543-4E83-9E24-F71C585EABB7}"/>
              </a:ext>
            </a:extLst>
          </p:cNvPr>
          <p:cNvSpPr>
            <a:spLocks noGrp="1"/>
          </p:cNvSpPr>
          <p:nvPr>
            <p:ph type="title"/>
          </p:nvPr>
        </p:nvSpPr>
        <p:spPr/>
        <p:txBody>
          <a:bodyPr>
            <a:noAutofit/>
          </a:bodyPr>
          <a:lstStyle/>
          <a:p>
            <a:r>
              <a:rPr lang="en-US" sz="3600" b="0" dirty="0" err="1"/>
              <a:t>AirPrex</a:t>
            </a:r>
            <a:r>
              <a:rPr lang="en-US" sz="3600" b="0" dirty="0"/>
              <a:t>® P-Recovery</a:t>
            </a:r>
          </a:p>
        </p:txBody>
      </p:sp>
      <p:sp>
        <p:nvSpPr>
          <p:cNvPr id="25" name="Snip Same Side Corner Rectangle 2">
            <a:extLst>
              <a:ext uri="{FF2B5EF4-FFF2-40B4-BE49-F238E27FC236}">
                <a16:creationId xmlns:a16="http://schemas.microsoft.com/office/drawing/2014/main" id="{5A35B791-742C-4F0B-83CF-72AFD63C1455}"/>
              </a:ext>
            </a:extLst>
          </p:cNvPr>
          <p:cNvSpPr/>
          <p:nvPr/>
        </p:nvSpPr>
        <p:spPr>
          <a:xfrm>
            <a:off x="2101645" y="1893252"/>
            <a:ext cx="960120" cy="1207294"/>
          </a:xfrm>
          <a:prstGeom prst="snip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Methane</a:t>
            </a:r>
          </a:p>
          <a:p>
            <a:pPr algn="ctr"/>
            <a:r>
              <a:rPr lang="en-US" sz="1350" dirty="0"/>
              <a:t>Digester</a:t>
            </a:r>
          </a:p>
        </p:txBody>
      </p:sp>
      <p:cxnSp>
        <p:nvCxnSpPr>
          <p:cNvPr id="26" name="Straight Arrow Connector 25">
            <a:extLst>
              <a:ext uri="{FF2B5EF4-FFF2-40B4-BE49-F238E27FC236}">
                <a16:creationId xmlns:a16="http://schemas.microsoft.com/office/drawing/2014/main" id="{357F378E-41F5-480A-9FD4-235373F3EA75}"/>
              </a:ext>
            </a:extLst>
          </p:cNvPr>
          <p:cNvCxnSpPr/>
          <p:nvPr/>
        </p:nvCxnSpPr>
        <p:spPr>
          <a:xfrm>
            <a:off x="1737792" y="2519158"/>
            <a:ext cx="36385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DB27FAE-00BC-443D-8AA3-78C0B890F763}"/>
              </a:ext>
            </a:extLst>
          </p:cNvPr>
          <p:cNvCxnSpPr/>
          <p:nvPr/>
        </p:nvCxnSpPr>
        <p:spPr>
          <a:xfrm>
            <a:off x="2990185" y="2522641"/>
            <a:ext cx="1283541"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8" name="Picture 2" descr="C:\Users\zli\Desktop\AirPrex-Install-300.jpg">
            <a:extLst>
              <a:ext uri="{FF2B5EF4-FFF2-40B4-BE49-F238E27FC236}">
                <a16:creationId xmlns:a16="http://schemas.microsoft.com/office/drawing/2014/main" id="{CCC8EA3E-6F0B-45CB-9DEA-E9C3FC745DD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73726" y="1659036"/>
            <a:ext cx="596549" cy="150589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9" name="Straight Arrow Connector 28">
            <a:extLst>
              <a:ext uri="{FF2B5EF4-FFF2-40B4-BE49-F238E27FC236}">
                <a16:creationId xmlns:a16="http://schemas.microsoft.com/office/drawing/2014/main" id="{E06E6E78-A24E-418E-8834-26B82F70AA91}"/>
              </a:ext>
            </a:extLst>
          </p:cNvPr>
          <p:cNvCxnSpPr/>
          <p:nvPr/>
        </p:nvCxnSpPr>
        <p:spPr>
          <a:xfrm>
            <a:off x="4870275" y="2523380"/>
            <a:ext cx="117749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6905641-F73C-4D23-99CC-1C0E5FE0BD27}"/>
              </a:ext>
            </a:extLst>
          </p:cNvPr>
          <p:cNvSpPr txBox="1"/>
          <p:nvPr/>
        </p:nvSpPr>
        <p:spPr>
          <a:xfrm>
            <a:off x="3093732" y="1809299"/>
            <a:ext cx="1076446" cy="715581"/>
          </a:xfrm>
          <a:prstGeom prst="rect">
            <a:avLst/>
          </a:prstGeom>
          <a:noFill/>
        </p:spPr>
        <p:txBody>
          <a:bodyPr wrap="square" rtlCol="0">
            <a:spAutoFit/>
          </a:bodyPr>
          <a:lstStyle/>
          <a:p>
            <a:pPr algn="ctr"/>
            <a:r>
              <a:rPr lang="en-US" sz="1350" dirty="0"/>
              <a:t>Digested sludge with high PO4-P</a:t>
            </a:r>
          </a:p>
        </p:txBody>
      </p:sp>
      <p:sp>
        <p:nvSpPr>
          <p:cNvPr id="31" name="TextBox 30">
            <a:extLst>
              <a:ext uri="{FF2B5EF4-FFF2-40B4-BE49-F238E27FC236}">
                <a16:creationId xmlns:a16="http://schemas.microsoft.com/office/drawing/2014/main" id="{9D70568A-6889-4410-A226-BD5F6819EEDB}"/>
              </a:ext>
            </a:extLst>
          </p:cNvPr>
          <p:cNvSpPr txBox="1"/>
          <p:nvPr/>
        </p:nvSpPr>
        <p:spPr>
          <a:xfrm>
            <a:off x="4870275" y="1804401"/>
            <a:ext cx="1076446" cy="715581"/>
          </a:xfrm>
          <a:prstGeom prst="rect">
            <a:avLst/>
          </a:prstGeom>
          <a:noFill/>
        </p:spPr>
        <p:txBody>
          <a:bodyPr wrap="square" rtlCol="0">
            <a:spAutoFit/>
          </a:bodyPr>
          <a:lstStyle/>
          <a:p>
            <a:pPr algn="ctr"/>
            <a:r>
              <a:rPr lang="en-US" sz="1350" dirty="0"/>
              <a:t>Digested sludge with low PO4-P</a:t>
            </a:r>
          </a:p>
        </p:txBody>
      </p:sp>
      <p:pic>
        <p:nvPicPr>
          <p:cNvPr id="32" name="Picture 31">
            <a:extLst>
              <a:ext uri="{FF2B5EF4-FFF2-40B4-BE49-F238E27FC236}">
                <a16:creationId xmlns:a16="http://schemas.microsoft.com/office/drawing/2014/main" id="{A1E0F11A-38CF-4AB0-830C-3BC0C5A553B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047772" y="2252216"/>
            <a:ext cx="1276110" cy="489364"/>
          </a:xfrm>
          <a:prstGeom prst="rect">
            <a:avLst/>
          </a:prstGeom>
        </p:spPr>
      </p:pic>
      <p:cxnSp>
        <p:nvCxnSpPr>
          <p:cNvPr id="33" name="Straight Arrow Connector 32">
            <a:extLst>
              <a:ext uri="{FF2B5EF4-FFF2-40B4-BE49-F238E27FC236}">
                <a16:creationId xmlns:a16="http://schemas.microsoft.com/office/drawing/2014/main" id="{0D904CB9-B85D-4ABC-922B-3276EF01E29A}"/>
              </a:ext>
            </a:extLst>
          </p:cNvPr>
          <p:cNvCxnSpPr/>
          <p:nvPr/>
        </p:nvCxnSpPr>
        <p:spPr>
          <a:xfrm flipH="1">
            <a:off x="4571998" y="3163946"/>
            <a:ext cx="2" cy="19240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BE4AD8-1D5D-46B0-B63F-D8A03E994382}"/>
              </a:ext>
            </a:extLst>
          </p:cNvPr>
          <p:cNvSpPr txBox="1"/>
          <p:nvPr/>
        </p:nvSpPr>
        <p:spPr>
          <a:xfrm>
            <a:off x="3790709" y="3357005"/>
            <a:ext cx="1553902" cy="507831"/>
          </a:xfrm>
          <a:prstGeom prst="rect">
            <a:avLst/>
          </a:prstGeom>
          <a:noFill/>
        </p:spPr>
        <p:txBody>
          <a:bodyPr wrap="square" rtlCol="0">
            <a:spAutoFit/>
          </a:bodyPr>
          <a:lstStyle/>
          <a:p>
            <a:pPr algn="ctr"/>
            <a:r>
              <a:rPr lang="en-US" sz="1350" dirty="0"/>
              <a:t>Struvite</a:t>
            </a:r>
          </a:p>
          <a:p>
            <a:pPr algn="ctr"/>
            <a:r>
              <a:rPr lang="en-US" sz="1350" dirty="0"/>
              <a:t>NH</a:t>
            </a:r>
            <a:r>
              <a:rPr lang="en-US" sz="1350" baseline="-25000" dirty="0"/>
              <a:t>4</a:t>
            </a:r>
            <a:r>
              <a:rPr lang="en-US" sz="1350" dirty="0"/>
              <a:t>MgPO</a:t>
            </a:r>
            <a:r>
              <a:rPr lang="en-US" sz="1350" baseline="-25000" dirty="0"/>
              <a:t>4</a:t>
            </a:r>
            <a:r>
              <a:rPr lang="en-US" sz="1350" dirty="0"/>
              <a:t>· 6H</a:t>
            </a:r>
            <a:r>
              <a:rPr lang="en-US" sz="1350" baseline="-25000" dirty="0"/>
              <a:t>2</a:t>
            </a:r>
            <a:r>
              <a:rPr lang="en-US" sz="1350" dirty="0"/>
              <a:t>O</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9475" y="4371975"/>
            <a:ext cx="609600" cy="609600"/>
          </a:xfrm>
          <a:prstGeom prst="rect">
            <a:avLst/>
          </a:prstGeom>
        </p:spPr>
      </p:pic>
    </p:spTree>
    <p:extLst>
      <p:ext uri="{BB962C8B-B14F-4D97-AF65-F5344CB8AC3E}">
        <p14:creationId xmlns:p14="http://schemas.microsoft.com/office/powerpoint/2010/main" val="3008300638"/>
      </p:ext>
    </p:extLst>
  </p:cSld>
  <p:clrMapOvr>
    <a:masterClrMapping/>
  </p:clrMapOvr>
  <mc:AlternateContent xmlns:mc="http://schemas.openxmlformats.org/markup-compatibility/2006" xmlns:p14="http://schemas.microsoft.com/office/powerpoint/2010/main">
    <mc:Choice Requires="p14">
      <p:transition spd="slow" p14:dur="2000" advTm="24403"/>
    </mc:Choice>
    <mc:Fallback xmlns="">
      <p:transition xmlns:p14="http://schemas.microsoft.com/office/powerpoint/2010/main" spd="slow" advTm="24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38C84-C09F-40AE-BB1C-F3CA5C4B2961}"/>
              </a:ext>
            </a:extLst>
          </p:cNvPr>
          <p:cNvSpPr>
            <a:spLocks noGrp="1"/>
          </p:cNvSpPr>
          <p:nvPr>
            <p:ph type="title"/>
          </p:nvPr>
        </p:nvSpPr>
        <p:spPr/>
        <p:txBody>
          <a:bodyPr>
            <a:normAutofit/>
          </a:bodyPr>
          <a:lstStyle/>
          <a:p>
            <a:r>
              <a:rPr lang="en-US" sz="3600" dirty="0"/>
              <a:t>Schwing </a:t>
            </a:r>
            <a:r>
              <a:rPr lang="en-US" sz="3600" dirty="0" err="1"/>
              <a:t>Bioset</a:t>
            </a:r>
            <a:r>
              <a:rPr lang="en-US" sz="3600" dirty="0"/>
              <a:t> </a:t>
            </a:r>
            <a:r>
              <a:rPr lang="en-US" sz="3600" dirty="0" err="1"/>
              <a:t>NuReSys</a:t>
            </a:r>
            <a:endParaRPr lang="en-US" sz="3600" dirty="0"/>
          </a:p>
        </p:txBody>
      </p:sp>
      <p:pic>
        <p:nvPicPr>
          <p:cNvPr id="8" name="Picture 7">
            <a:extLst>
              <a:ext uri="{FF2B5EF4-FFF2-40B4-BE49-F238E27FC236}">
                <a16:creationId xmlns:a16="http://schemas.microsoft.com/office/drawing/2014/main" id="{A0FC9AD4-FB4D-4F87-BDC8-86A77E95F05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16096" y="1004008"/>
            <a:ext cx="5412046" cy="2336042"/>
          </a:xfrm>
          <a:prstGeom prst="rect">
            <a:avLst/>
          </a:prstGeom>
        </p:spPr>
      </p:pic>
      <p:sp>
        <p:nvSpPr>
          <p:cNvPr id="10" name="Content Placeholder 9">
            <a:extLst>
              <a:ext uri="{FF2B5EF4-FFF2-40B4-BE49-F238E27FC236}">
                <a16:creationId xmlns:a16="http://schemas.microsoft.com/office/drawing/2014/main" id="{576E2E7B-CABB-4FC4-97C2-40E478D47FA4}"/>
              </a:ext>
            </a:extLst>
          </p:cNvPr>
          <p:cNvSpPr>
            <a:spLocks noGrp="1"/>
          </p:cNvSpPr>
          <p:nvPr>
            <p:ph idx="1"/>
          </p:nvPr>
        </p:nvSpPr>
        <p:spPr>
          <a:xfrm>
            <a:off x="793215" y="3237706"/>
            <a:ext cx="7503180" cy="2744453"/>
          </a:xfrm>
        </p:spPr>
        <p:txBody>
          <a:bodyPr/>
          <a:lstStyle/>
          <a:p>
            <a:pPr>
              <a:spcBef>
                <a:spcPct val="0"/>
              </a:spcBef>
              <a:buNone/>
            </a:pPr>
            <a:r>
              <a:rPr lang="nl-BE" altLang="nl-BE" sz="1400" dirty="0"/>
              <a:t>Three primary configurations: Hybrid</a:t>
            </a:r>
          </a:p>
          <a:p>
            <a:pPr marL="1200150" lvl="1" indent="-457200">
              <a:spcBef>
                <a:spcPct val="0"/>
              </a:spcBef>
              <a:buBlip>
                <a:blip r:embed="rId3"/>
              </a:buBlip>
            </a:pPr>
            <a:r>
              <a:rPr lang="nl-BE" altLang="nl-BE" sz="1400" dirty="0"/>
              <a:t>Air Stripper has 2-hr HRT; Crystallizer has 1-hr HRT</a:t>
            </a:r>
          </a:p>
          <a:p>
            <a:pPr marL="1200150" lvl="1" indent="-457200">
              <a:spcBef>
                <a:spcPct val="0"/>
              </a:spcBef>
              <a:buBlip>
                <a:blip r:embed="rId3"/>
              </a:buBlip>
            </a:pPr>
            <a:r>
              <a:rPr lang="nl-BE" altLang="nl-BE" sz="1400" dirty="0"/>
              <a:t>PO4-P levels down to ~15 ppm regardless of starting concentration</a:t>
            </a:r>
          </a:p>
          <a:p>
            <a:pPr marL="1200150" lvl="1" indent="-457200">
              <a:spcBef>
                <a:spcPct val="0"/>
              </a:spcBef>
              <a:buBlip>
                <a:blip r:embed="rId3"/>
              </a:buBlip>
            </a:pPr>
            <a:r>
              <a:rPr lang="nl-BE" altLang="nl-BE" sz="1400" dirty="0"/>
              <a:t>Prevents scaling in upstream equipment </a:t>
            </a:r>
            <a:r>
              <a:rPr lang="nl-BE" altLang="nl-BE" sz="1400" u="sng" dirty="0"/>
              <a:t>AND</a:t>
            </a:r>
            <a:r>
              <a:rPr lang="nl-BE" altLang="nl-BE" sz="1400" dirty="0"/>
              <a:t> centrate lines</a:t>
            </a:r>
          </a:p>
          <a:p>
            <a:pPr marL="1200150" lvl="1" indent="-457200">
              <a:spcBef>
                <a:spcPct val="0"/>
              </a:spcBef>
              <a:buBlip>
                <a:blip r:embed="rId3"/>
              </a:buBlip>
            </a:pPr>
            <a:r>
              <a:rPr lang="nl-BE" altLang="nl-BE" sz="1400" dirty="0"/>
              <a:t>Harvest 90+% of struvite produced w/ optional cyclone</a:t>
            </a:r>
          </a:p>
          <a:p>
            <a:pPr marL="1200150" lvl="1" indent="-457200">
              <a:spcBef>
                <a:spcPct val="0"/>
              </a:spcBef>
              <a:buBlip>
                <a:blip r:embed="rId3"/>
              </a:buBlip>
            </a:pPr>
            <a:r>
              <a:rPr lang="nl-BE" altLang="nl-BE" sz="1400" dirty="0"/>
              <a:t>Same lower MgCl</a:t>
            </a:r>
            <a:r>
              <a:rPr lang="nl-BE" altLang="nl-BE" sz="1400" baseline="-25000" dirty="0"/>
              <a:t>2</a:t>
            </a:r>
            <a:r>
              <a:rPr lang="nl-BE" altLang="nl-BE" sz="1400" dirty="0"/>
              <a:t> dose as centrate option</a:t>
            </a:r>
          </a:p>
          <a:p>
            <a:pPr marL="1200150" lvl="1" indent="-457200">
              <a:spcBef>
                <a:spcPct val="0"/>
              </a:spcBef>
              <a:buBlip>
                <a:blip r:embed="rId3"/>
              </a:buBlip>
            </a:pPr>
            <a:r>
              <a:rPr lang="nl-BE" altLang="nl-BE" sz="1400" dirty="0"/>
              <a:t>Can convert Digestate to Hybrid configuration in future</a:t>
            </a:r>
          </a:p>
          <a:p>
            <a:pPr marL="1200150" lvl="1" indent="-457200">
              <a:spcBef>
                <a:spcPct val="0"/>
              </a:spcBef>
              <a:buBlip>
                <a:blip r:embed="rId3"/>
              </a:buBlip>
            </a:pPr>
            <a:r>
              <a:rPr lang="nl-BE" altLang="nl-BE" sz="1400" dirty="0"/>
              <a:t>Does not help dewatering performance as MgCl</a:t>
            </a:r>
            <a:r>
              <a:rPr lang="nl-BE" altLang="nl-BE" sz="1400" baseline="-25000" dirty="0"/>
              <a:t>2</a:t>
            </a:r>
            <a:r>
              <a:rPr lang="nl-BE" altLang="nl-BE" sz="1400" dirty="0"/>
              <a:t> added downstream</a:t>
            </a:r>
          </a:p>
          <a:p>
            <a:pPr marL="0" indent="0">
              <a:buNone/>
            </a:pPr>
            <a:endParaRPr lang="en-US" dirty="0"/>
          </a:p>
        </p:txBody>
      </p:sp>
    </p:spTree>
    <p:extLst>
      <p:ext uri="{BB962C8B-B14F-4D97-AF65-F5344CB8AC3E}">
        <p14:creationId xmlns:p14="http://schemas.microsoft.com/office/powerpoint/2010/main" val="944699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entagon 18"/>
          <p:cNvSpPr/>
          <p:nvPr/>
        </p:nvSpPr>
        <p:spPr>
          <a:xfrm>
            <a:off x="4942011" y="1000667"/>
            <a:ext cx="3825100" cy="395613"/>
          </a:xfrm>
          <a:prstGeom prst="homePlate">
            <a:avLst/>
          </a:prstGeom>
          <a:solidFill>
            <a:schemeClr val="accent2">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tx1"/>
                </a:solidFill>
              </a:rPr>
              <a:t>Final Effluent</a:t>
            </a:r>
          </a:p>
          <a:p>
            <a:pPr algn="ctr"/>
            <a:r>
              <a:rPr lang="en-GB" sz="1050" b="1">
                <a:solidFill>
                  <a:schemeClr val="tx1"/>
                </a:solidFill>
              </a:rPr>
              <a:t>10</a:t>
            </a:r>
          </a:p>
        </p:txBody>
      </p:sp>
      <p:sp>
        <p:nvSpPr>
          <p:cNvPr id="20" name="Rectangle 19"/>
          <p:cNvSpPr/>
          <p:nvPr/>
        </p:nvSpPr>
        <p:spPr>
          <a:xfrm>
            <a:off x="4942011" y="1396280"/>
            <a:ext cx="1530040" cy="395613"/>
          </a:xfrm>
          <a:prstGeom prst="rect">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Primary Sludge </a:t>
            </a:r>
          </a:p>
          <a:p>
            <a:pPr algn="ctr"/>
            <a:r>
              <a:rPr lang="en-GB" sz="1050" b="1"/>
              <a:t>10</a:t>
            </a:r>
          </a:p>
        </p:txBody>
      </p:sp>
      <p:sp>
        <p:nvSpPr>
          <p:cNvPr id="21" name="Rectangle 20"/>
          <p:cNvSpPr/>
          <p:nvPr/>
        </p:nvSpPr>
        <p:spPr>
          <a:xfrm>
            <a:off x="4942011" y="1791892"/>
            <a:ext cx="1530039" cy="3164903"/>
          </a:xfrm>
          <a:prstGeom prst="rect">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Waste Activated Sludge</a:t>
            </a:r>
          </a:p>
          <a:p>
            <a:pPr algn="ctr"/>
            <a:r>
              <a:rPr lang="en-GB" sz="1050" b="1"/>
              <a:t>80</a:t>
            </a:r>
          </a:p>
        </p:txBody>
      </p:sp>
      <p:sp>
        <p:nvSpPr>
          <p:cNvPr id="23" name="Rectangle 22"/>
          <p:cNvSpPr/>
          <p:nvPr/>
        </p:nvSpPr>
        <p:spPr>
          <a:xfrm>
            <a:off x="6472051" y="1396279"/>
            <a:ext cx="765020" cy="3560516"/>
          </a:xfrm>
          <a:prstGeom prst="rect">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Anaerobic Digestion</a:t>
            </a:r>
          </a:p>
          <a:p>
            <a:pPr algn="ctr"/>
            <a:r>
              <a:rPr lang="en-GB" sz="1050" b="1" dirty="0"/>
              <a:t>90</a:t>
            </a:r>
          </a:p>
        </p:txBody>
      </p:sp>
      <p:sp>
        <p:nvSpPr>
          <p:cNvPr id="25" name="Pentagon 24"/>
          <p:cNvSpPr/>
          <p:nvPr/>
        </p:nvSpPr>
        <p:spPr>
          <a:xfrm>
            <a:off x="7237071" y="1396280"/>
            <a:ext cx="1530040" cy="3304447"/>
          </a:xfrm>
          <a:prstGeom prst="homePlate">
            <a:avLst>
              <a:gd name="adj" fmla="val 12201"/>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Biosolids </a:t>
            </a:r>
          </a:p>
          <a:p>
            <a:pPr algn="ctr"/>
            <a:r>
              <a:rPr lang="en-GB" sz="1050" b="1" dirty="0"/>
              <a:t>85</a:t>
            </a:r>
          </a:p>
        </p:txBody>
      </p:sp>
      <p:sp>
        <p:nvSpPr>
          <p:cNvPr id="26" name="Pentagon 25"/>
          <p:cNvSpPr/>
          <p:nvPr/>
        </p:nvSpPr>
        <p:spPr>
          <a:xfrm>
            <a:off x="7237071" y="4700727"/>
            <a:ext cx="1504540" cy="256069"/>
          </a:xfrm>
          <a:prstGeom prst="homePlate">
            <a:avLst>
              <a:gd name="adj" fmla="val 95417"/>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GB" sz="1050" dirty="0"/>
              <a:t>Headworks / Recycle</a:t>
            </a:r>
          </a:p>
          <a:p>
            <a:pPr algn="ctr">
              <a:lnSpc>
                <a:spcPct val="80000"/>
              </a:lnSpc>
            </a:pPr>
            <a:r>
              <a:rPr lang="en-GB" sz="1050" b="1" dirty="0"/>
              <a:t>&lt;5</a:t>
            </a:r>
          </a:p>
        </p:txBody>
      </p:sp>
      <p:sp>
        <p:nvSpPr>
          <p:cNvPr id="27" name="Rectangle 26"/>
          <p:cNvSpPr/>
          <p:nvPr/>
        </p:nvSpPr>
        <p:spPr>
          <a:xfrm>
            <a:off x="3928369" y="1000666"/>
            <a:ext cx="1013643" cy="3956129"/>
          </a:xfrm>
          <a:prstGeom prst="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Wastewater Treatment Plant Influent</a:t>
            </a:r>
          </a:p>
          <a:p>
            <a:pPr algn="ctr"/>
            <a:r>
              <a:rPr lang="en-GB" sz="1050" b="1" dirty="0"/>
              <a:t>100</a:t>
            </a:r>
          </a:p>
        </p:txBody>
      </p:sp>
      <p:sp>
        <p:nvSpPr>
          <p:cNvPr id="4" name="Title 3"/>
          <p:cNvSpPr>
            <a:spLocks noGrp="1"/>
          </p:cNvSpPr>
          <p:nvPr>
            <p:ph type="title"/>
          </p:nvPr>
        </p:nvSpPr>
        <p:spPr>
          <a:xfrm>
            <a:off x="914400" y="323712"/>
            <a:ext cx="8670275" cy="841772"/>
          </a:xfrm>
        </p:spPr>
        <p:txBody>
          <a:bodyPr>
            <a:normAutofit/>
          </a:bodyPr>
          <a:lstStyle/>
          <a:p>
            <a:r>
              <a:rPr lang="en-GB" dirty="0"/>
              <a:t>Conventional P Mass Balance</a:t>
            </a:r>
            <a:endParaRPr lang="en-US" dirty="0"/>
          </a:p>
        </p:txBody>
      </p:sp>
      <p:sp>
        <p:nvSpPr>
          <p:cNvPr id="3" name="Text Placeholder 2"/>
          <p:cNvSpPr>
            <a:spLocks noGrp="1"/>
          </p:cNvSpPr>
          <p:nvPr>
            <p:ph type="body" sz="quarter" idx="10"/>
          </p:nvPr>
        </p:nvSpPr>
        <p:spPr>
          <a:xfrm>
            <a:off x="361023" y="2244207"/>
            <a:ext cx="3555506" cy="2041355"/>
          </a:xfrm>
        </p:spPr>
        <p:txBody>
          <a:bodyPr>
            <a:normAutofit/>
          </a:bodyPr>
          <a:lstStyle/>
          <a:p>
            <a:r>
              <a:rPr lang="en-US" dirty="0">
                <a:solidFill>
                  <a:srgbClr val="000000"/>
                </a:solidFill>
              </a:rPr>
              <a:t>With no other exit, P mass is removed in biosolids through:</a:t>
            </a:r>
          </a:p>
          <a:p>
            <a:pPr marL="342900" indent="-342900">
              <a:buFont typeface="Arial" panose="020B0604020202020204" pitchFamily="34" charset="0"/>
              <a:buChar char="•"/>
            </a:pPr>
            <a:r>
              <a:rPr lang="en-US" dirty="0">
                <a:solidFill>
                  <a:srgbClr val="000000"/>
                </a:solidFill>
              </a:rPr>
              <a:t>chemical sequestration</a:t>
            </a:r>
          </a:p>
          <a:p>
            <a:pPr marL="342900" indent="-342900">
              <a:buFont typeface="Arial" panose="020B0604020202020204" pitchFamily="34" charset="0"/>
              <a:buChar char="•"/>
            </a:pPr>
            <a:r>
              <a:rPr lang="en-US" dirty="0">
                <a:solidFill>
                  <a:srgbClr val="000000"/>
                </a:solidFill>
              </a:rPr>
              <a:t>unintentional struvite formation</a:t>
            </a:r>
          </a:p>
          <a:p>
            <a:pPr marL="342900" indent="-342900">
              <a:buFont typeface="Arial" panose="020B0604020202020204" pitchFamily="34" charset="0"/>
              <a:buChar char="•"/>
            </a:pPr>
            <a:r>
              <a:rPr lang="en-US" dirty="0">
                <a:solidFill>
                  <a:srgbClr val="000000"/>
                </a:solidFill>
              </a:rPr>
              <a:t>biomass accumulation</a:t>
            </a:r>
          </a:p>
        </p:txBody>
      </p:sp>
    </p:spTree>
    <p:extLst>
      <p:ext uri="{BB962C8B-B14F-4D97-AF65-F5344CB8AC3E}">
        <p14:creationId xmlns:p14="http://schemas.microsoft.com/office/powerpoint/2010/main" val="3961374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entagon 18"/>
          <p:cNvSpPr/>
          <p:nvPr/>
        </p:nvSpPr>
        <p:spPr>
          <a:xfrm>
            <a:off x="4942011" y="1000667"/>
            <a:ext cx="3825100" cy="395613"/>
          </a:xfrm>
          <a:prstGeom prst="homePlate">
            <a:avLst/>
          </a:prstGeom>
          <a:solidFill>
            <a:schemeClr val="accent2">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tx1"/>
                </a:solidFill>
              </a:rPr>
              <a:t>Final Effluent</a:t>
            </a:r>
          </a:p>
          <a:p>
            <a:pPr algn="ctr"/>
            <a:r>
              <a:rPr lang="en-GB" sz="1050" b="1">
                <a:solidFill>
                  <a:schemeClr val="tx1"/>
                </a:solidFill>
              </a:rPr>
              <a:t>10</a:t>
            </a:r>
          </a:p>
        </p:txBody>
      </p:sp>
      <p:sp>
        <p:nvSpPr>
          <p:cNvPr id="20" name="Rectangle 19"/>
          <p:cNvSpPr/>
          <p:nvPr/>
        </p:nvSpPr>
        <p:spPr>
          <a:xfrm>
            <a:off x="4942011" y="1396280"/>
            <a:ext cx="1530040" cy="395613"/>
          </a:xfrm>
          <a:prstGeom prst="rect">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Primary Sludge </a:t>
            </a:r>
          </a:p>
          <a:p>
            <a:pPr algn="ctr"/>
            <a:r>
              <a:rPr lang="en-GB" sz="1050" b="1"/>
              <a:t>10</a:t>
            </a:r>
          </a:p>
        </p:txBody>
      </p:sp>
      <p:sp>
        <p:nvSpPr>
          <p:cNvPr id="21" name="Rectangle 20"/>
          <p:cNvSpPr/>
          <p:nvPr/>
        </p:nvSpPr>
        <p:spPr>
          <a:xfrm>
            <a:off x="4942011" y="1791892"/>
            <a:ext cx="1530039" cy="3164903"/>
          </a:xfrm>
          <a:prstGeom prst="rect">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Waste Activated Sludge</a:t>
            </a:r>
          </a:p>
          <a:p>
            <a:pPr algn="ctr"/>
            <a:r>
              <a:rPr lang="en-GB" sz="1050" b="1"/>
              <a:t>80</a:t>
            </a:r>
          </a:p>
        </p:txBody>
      </p:sp>
      <p:sp>
        <p:nvSpPr>
          <p:cNvPr id="23" name="Rectangle 22"/>
          <p:cNvSpPr/>
          <p:nvPr/>
        </p:nvSpPr>
        <p:spPr>
          <a:xfrm>
            <a:off x="6472051" y="1396279"/>
            <a:ext cx="765020" cy="3560516"/>
          </a:xfrm>
          <a:prstGeom prst="rect">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Anaerobic Digestion</a:t>
            </a:r>
          </a:p>
          <a:p>
            <a:pPr algn="ctr"/>
            <a:r>
              <a:rPr lang="en-GB" sz="1050" b="1" dirty="0"/>
              <a:t>90</a:t>
            </a:r>
          </a:p>
        </p:txBody>
      </p:sp>
      <p:sp>
        <p:nvSpPr>
          <p:cNvPr id="25" name="Pentagon 24"/>
          <p:cNvSpPr/>
          <p:nvPr/>
        </p:nvSpPr>
        <p:spPr>
          <a:xfrm>
            <a:off x="7237071" y="1396280"/>
            <a:ext cx="1530040" cy="2538411"/>
          </a:xfrm>
          <a:prstGeom prst="homePlate">
            <a:avLst>
              <a:gd name="adj" fmla="val 12654"/>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Biosolids </a:t>
            </a:r>
          </a:p>
          <a:p>
            <a:pPr algn="ctr"/>
            <a:r>
              <a:rPr lang="en-GB" sz="1050" b="1" dirty="0"/>
              <a:t>75</a:t>
            </a:r>
          </a:p>
        </p:txBody>
      </p:sp>
      <p:sp>
        <p:nvSpPr>
          <p:cNvPr id="26" name="Pentagon 25"/>
          <p:cNvSpPr/>
          <p:nvPr/>
        </p:nvSpPr>
        <p:spPr>
          <a:xfrm>
            <a:off x="7249821" y="3934691"/>
            <a:ext cx="1504540" cy="266432"/>
          </a:xfrm>
          <a:prstGeom prst="homePlate">
            <a:avLst>
              <a:gd name="adj" fmla="val 64215"/>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GB" sz="1050" dirty="0"/>
              <a:t>Headworks / Recycle</a:t>
            </a:r>
          </a:p>
          <a:p>
            <a:pPr algn="ctr">
              <a:lnSpc>
                <a:spcPct val="80000"/>
              </a:lnSpc>
            </a:pPr>
            <a:r>
              <a:rPr lang="en-GB" sz="1050" b="1" dirty="0"/>
              <a:t>&lt;5</a:t>
            </a:r>
          </a:p>
        </p:txBody>
      </p:sp>
      <p:sp>
        <p:nvSpPr>
          <p:cNvPr id="27" name="Rectangle 26"/>
          <p:cNvSpPr/>
          <p:nvPr/>
        </p:nvSpPr>
        <p:spPr>
          <a:xfrm>
            <a:off x="3928369" y="1000666"/>
            <a:ext cx="1013643" cy="3956129"/>
          </a:xfrm>
          <a:prstGeom prst="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Wastewater Treatment Plant Influent</a:t>
            </a:r>
          </a:p>
          <a:p>
            <a:pPr algn="ctr"/>
            <a:r>
              <a:rPr lang="en-GB" sz="1050" b="1" dirty="0"/>
              <a:t>100</a:t>
            </a:r>
          </a:p>
        </p:txBody>
      </p:sp>
      <p:sp>
        <p:nvSpPr>
          <p:cNvPr id="4" name="Title 3"/>
          <p:cNvSpPr>
            <a:spLocks noGrp="1"/>
          </p:cNvSpPr>
          <p:nvPr>
            <p:ph type="title"/>
          </p:nvPr>
        </p:nvSpPr>
        <p:spPr>
          <a:xfrm>
            <a:off x="304745" y="186703"/>
            <a:ext cx="8534510" cy="841772"/>
          </a:xfrm>
        </p:spPr>
        <p:txBody>
          <a:bodyPr>
            <a:normAutofit/>
          </a:bodyPr>
          <a:lstStyle/>
          <a:p>
            <a:r>
              <a:rPr lang="en-GB" dirty="0"/>
              <a:t>P Balance with Side Stream Recovery</a:t>
            </a:r>
            <a:endParaRPr lang="en-US" dirty="0"/>
          </a:p>
        </p:txBody>
      </p:sp>
      <p:sp>
        <p:nvSpPr>
          <p:cNvPr id="3" name="Text Placeholder 2"/>
          <p:cNvSpPr>
            <a:spLocks noGrp="1"/>
          </p:cNvSpPr>
          <p:nvPr>
            <p:ph type="body" sz="quarter" idx="10"/>
          </p:nvPr>
        </p:nvSpPr>
        <p:spPr>
          <a:xfrm>
            <a:off x="232601" y="2024044"/>
            <a:ext cx="3555506" cy="2929889"/>
          </a:xfrm>
        </p:spPr>
        <p:txBody>
          <a:bodyPr>
            <a:normAutofit/>
          </a:bodyPr>
          <a:lstStyle/>
          <a:p>
            <a:r>
              <a:rPr lang="en-US" dirty="0">
                <a:solidFill>
                  <a:srgbClr val="000000"/>
                </a:solidFill>
              </a:rPr>
              <a:t>Side stream recovery converts approximately 15% percent of influent phosphorus into marketable P fertilizer product.</a:t>
            </a:r>
          </a:p>
        </p:txBody>
      </p:sp>
      <p:sp>
        <p:nvSpPr>
          <p:cNvPr id="11" name="Pentagon 25">
            <a:extLst>
              <a:ext uri="{FF2B5EF4-FFF2-40B4-BE49-F238E27FC236}">
                <a16:creationId xmlns:a16="http://schemas.microsoft.com/office/drawing/2014/main" id="{D3AE25EB-75A4-4636-A2E0-81CEF7F7EF07}"/>
              </a:ext>
            </a:extLst>
          </p:cNvPr>
          <p:cNvSpPr/>
          <p:nvPr/>
        </p:nvSpPr>
        <p:spPr>
          <a:xfrm rot="5400000">
            <a:off x="7624254" y="3826691"/>
            <a:ext cx="755672" cy="1504539"/>
          </a:xfrm>
          <a:prstGeom prst="homePlate">
            <a:avLst>
              <a:gd name="adj" fmla="val 25387"/>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lnSpc>
                <a:spcPct val="80000"/>
              </a:lnSpc>
            </a:pPr>
            <a:r>
              <a:rPr lang="en-GB" sz="900" dirty="0">
                <a:solidFill>
                  <a:schemeClr val="bg1"/>
                </a:solidFill>
              </a:rPr>
              <a:t>Phosphorus Recovery</a:t>
            </a:r>
            <a:br>
              <a:rPr lang="en-GB" sz="900" dirty="0">
                <a:solidFill>
                  <a:schemeClr val="bg1"/>
                </a:solidFill>
              </a:rPr>
            </a:br>
            <a:r>
              <a:rPr lang="en-GB" sz="900" dirty="0">
                <a:solidFill>
                  <a:schemeClr val="bg1"/>
                </a:solidFill>
              </a:rPr>
              <a:t>~20</a:t>
            </a:r>
            <a:endParaRPr lang="en-GB" sz="900" b="1" dirty="0">
              <a:solidFill>
                <a:schemeClr val="bg1"/>
              </a:solidFill>
            </a:endParaRPr>
          </a:p>
        </p:txBody>
      </p:sp>
    </p:spTree>
    <p:extLst>
      <p:ext uri="{BB962C8B-B14F-4D97-AF65-F5344CB8AC3E}">
        <p14:creationId xmlns:p14="http://schemas.microsoft.com/office/powerpoint/2010/main" val="3550382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entagon 18"/>
          <p:cNvSpPr/>
          <p:nvPr/>
        </p:nvSpPr>
        <p:spPr>
          <a:xfrm>
            <a:off x="4942011" y="1000667"/>
            <a:ext cx="3825100" cy="395613"/>
          </a:xfrm>
          <a:prstGeom prst="homePlat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t>Final Effluent</a:t>
            </a:r>
          </a:p>
          <a:p>
            <a:pPr algn="ctr"/>
            <a:r>
              <a:rPr lang="en-GB" sz="1350" b="1"/>
              <a:t>10</a:t>
            </a:r>
          </a:p>
        </p:txBody>
      </p:sp>
      <p:sp>
        <p:nvSpPr>
          <p:cNvPr id="20" name="Rectangle 19"/>
          <p:cNvSpPr/>
          <p:nvPr/>
        </p:nvSpPr>
        <p:spPr>
          <a:xfrm>
            <a:off x="4942011" y="1396280"/>
            <a:ext cx="1530040" cy="395613"/>
          </a:xfrm>
          <a:prstGeom prst="rect">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t>Primary Sludge </a:t>
            </a:r>
          </a:p>
          <a:p>
            <a:pPr algn="ctr"/>
            <a:r>
              <a:rPr lang="en-GB" sz="1350" b="1"/>
              <a:t>10</a:t>
            </a:r>
          </a:p>
        </p:txBody>
      </p:sp>
      <p:sp>
        <p:nvSpPr>
          <p:cNvPr id="21" name="Rectangle 20"/>
          <p:cNvSpPr/>
          <p:nvPr/>
        </p:nvSpPr>
        <p:spPr>
          <a:xfrm>
            <a:off x="4942012" y="1791892"/>
            <a:ext cx="765020" cy="3164903"/>
          </a:xfrm>
          <a:prstGeom prst="rect">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Waste Activated Sludge</a:t>
            </a:r>
          </a:p>
          <a:p>
            <a:pPr algn="ctr"/>
            <a:r>
              <a:rPr lang="en-GB" sz="900" b="1"/>
              <a:t>80</a:t>
            </a:r>
          </a:p>
        </p:txBody>
      </p:sp>
      <p:sp>
        <p:nvSpPr>
          <p:cNvPr id="22" name="Rectangle 21"/>
          <p:cNvSpPr/>
          <p:nvPr/>
        </p:nvSpPr>
        <p:spPr>
          <a:xfrm>
            <a:off x="5707031" y="1791892"/>
            <a:ext cx="765020" cy="3164903"/>
          </a:xfrm>
          <a:prstGeom prst="rect">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WASSTRIP</a:t>
            </a:r>
          </a:p>
          <a:p>
            <a:pPr algn="ctr"/>
            <a:r>
              <a:rPr lang="en-GB" sz="900" b="1" dirty="0"/>
              <a:t>80</a:t>
            </a:r>
          </a:p>
        </p:txBody>
      </p:sp>
      <p:sp>
        <p:nvSpPr>
          <p:cNvPr id="23" name="Rectangle 22"/>
          <p:cNvSpPr/>
          <p:nvPr/>
        </p:nvSpPr>
        <p:spPr>
          <a:xfrm>
            <a:off x="6472051" y="1396280"/>
            <a:ext cx="765020" cy="2373677"/>
          </a:xfrm>
          <a:prstGeom prst="rect">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Anaerobic Digestion</a:t>
            </a:r>
          </a:p>
          <a:p>
            <a:pPr algn="ctr"/>
            <a:r>
              <a:rPr lang="en-GB" sz="1200" b="1"/>
              <a:t>60</a:t>
            </a:r>
          </a:p>
        </p:txBody>
      </p:sp>
      <p:sp>
        <p:nvSpPr>
          <p:cNvPr id="24" name="Pentagon 23"/>
          <p:cNvSpPr/>
          <p:nvPr/>
        </p:nvSpPr>
        <p:spPr>
          <a:xfrm>
            <a:off x="8002091" y="3176538"/>
            <a:ext cx="765020" cy="1582451"/>
          </a:xfrm>
          <a:prstGeom prst="homePlate">
            <a:avLst>
              <a:gd name="adj" fmla="val 23553"/>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t>Crystal Green</a:t>
            </a:r>
          </a:p>
          <a:p>
            <a:pPr algn="ctr"/>
            <a:r>
              <a:rPr lang="en-GB" sz="1350" b="1"/>
              <a:t>40</a:t>
            </a:r>
          </a:p>
        </p:txBody>
      </p:sp>
      <p:sp>
        <p:nvSpPr>
          <p:cNvPr id="25" name="Pentagon 24"/>
          <p:cNvSpPr/>
          <p:nvPr/>
        </p:nvSpPr>
        <p:spPr>
          <a:xfrm>
            <a:off x="7237071" y="1396280"/>
            <a:ext cx="1530040" cy="1780258"/>
          </a:xfrm>
          <a:prstGeom prst="homePlate">
            <a:avLst>
              <a:gd name="adj" fmla="val 12201"/>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t>Biosolids </a:t>
            </a:r>
          </a:p>
          <a:p>
            <a:pPr algn="ctr"/>
            <a:r>
              <a:rPr lang="en-GB" sz="1350" b="1"/>
              <a:t>45</a:t>
            </a:r>
          </a:p>
        </p:txBody>
      </p:sp>
      <p:sp>
        <p:nvSpPr>
          <p:cNvPr id="26" name="Pentagon 25"/>
          <p:cNvSpPr/>
          <p:nvPr/>
        </p:nvSpPr>
        <p:spPr>
          <a:xfrm>
            <a:off x="7976590" y="4758988"/>
            <a:ext cx="765020" cy="197807"/>
          </a:xfrm>
          <a:prstGeom prst="homePlate">
            <a:avLst>
              <a:gd name="adj" fmla="val 95417"/>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GB" sz="788"/>
              <a:t>Headworks</a:t>
            </a:r>
          </a:p>
          <a:p>
            <a:pPr algn="ctr">
              <a:lnSpc>
                <a:spcPct val="80000"/>
              </a:lnSpc>
            </a:pPr>
            <a:r>
              <a:rPr lang="en-GB" sz="900" b="1"/>
              <a:t>5</a:t>
            </a:r>
          </a:p>
        </p:txBody>
      </p:sp>
      <p:sp>
        <p:nvSpPr>
          <p:cNvPr id="27" name="Rectangle 26"/>
          <p:cNvSpPr/>
          <p:nvPr/>
        </p:nvSpPr>
        <p:spPr>
          <a:xfrm>
            <a:off x="4176991" y="1000666"/>
            <a:ext cx="765020" cy="3956129"/>
          </a:xfrm>
          <a:prstGeom prst="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Wastewater Treatment Plant</a:t>
            </a:r>
          </a:p>
          <a:p>
            <a:pPr algn="ctr"/>
            <a:r>
              <a:rPr lang="en-GB" sz="900" b="1"/>
              <a:t>100</a:t>
            </a:r>
          </a:p>
        </p:txBody>
      </p:sp>
      <p:sp>
        <p:nvSpPr>
          <p:cNvPr id="28" name="Freeform 27"/>
          <p:cNvSpPr/>
          <p:nvPr/>
        </p:nvSpPr>
        <p:spPr>
          <a:xfrm>
            <a:off x="6472051" y="3176538"/>
            <a:ext cx="1530420" cy="1781195"/>
          </a:xfrm>
          <a:custGeom>
            <a:avLst/>
            <a:gdLst>
              <a:gd name="connsiteX0" fmla="*/ 1080537 w 2160537"/>
              <a:gd name="connsiteY0" fmla="*/ 0 h 2431280"/>
              <a:gd name="connsiteX1" fmla="*/ 2160537 w 2160537"/>
              <a:gd name="connsiteY1" fmla="*/ 0 h 2431280"/>
              <a:gd name="connsiteX2" fmla="*/ 2160537 w 2160537"/>
              <a:gd name="connsiteY2" fmla="*/ 2430000 h 2431280"/>
              <a:gd name="connsiteX3" fmla="*/ 1152000 w 2160537"/>
              <a:gd name="connsiteY3" fmla="*/ 2430000 h 2431280"/>
              <a:gd name="connsiteX4" fmla="*/ 1152000 w 2160537"/>
              <a:gd name="connsiteY4" fmla="*/ 2431280 h 2431280"/>
              <a:gd name="connsiteX5" fmla="*/ 0 w 2160537"/>
              <a:gd name="connsiteY5" fmla="*/ 2431280 h 2431280"/>
              <a:gd name="connsiteX6" fmla="*/ 0 w 2160537"/>
              <a:gd name="connsiteY6" fmla="*/ 810000 h 2431280"/>
              <a:gd name="connsiteX7" fmla="*/ 1080537 w 2160537"/>
              <a:gd name="connsiteY7" fmla="*/ 810000 h 243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537" h="2431280">
                <a:moveTo>
                  <a:pt x="1080537" y="0"/>
                </a:moveTo>
                <a:lnTo>
                  <a:pt x="2160537" y="0"/>
                </a:lnTo>
                <a:lnTo>
                  <a:pt x="2160537" y="2430000"/>
                </a:lnTo>
                <a:lnTo>
                  <a:pt x="1152000" y="2430000"/>
                </a:lnTo>
                <a:lnTo>
                  <a:pt x="1152000" y="2431280"/>
                </a:lnTo>
                <a:lnTo>
                  <a:pt x="0" y="2431280"/>
                </a:lnTo>
                <a:lnTo>
                  <a:pt x="0" y="810000"/>
                </a:lnTo>
                <a:lnTo>
                  <a:pt x="1080537" y="810000"/>
                </a:lnTo>
                <a:close/>
              </a:path>
            </a:pathLst>
          </a:custGeom>
          <a:solidFill>
            <a:schemeClr val="bg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877500" rIns="67500" rtlCol="0" anchor="ctr">
            <a:noAutofit/>
          </a:bodyPr>
          <a:lstStyle/>
          <a:p>
            <a:pPr algn="ctr"/>
            <a:r>
              <a:rPr lang="en-GB" sz="1350"/>
              <a:t>Pearl</a:t>
            </a:r>
          </a:p>
          <a:p>
            <a:pPr algn="ctr"/>
            <a:r>
              <a:rPr lang="en-GB" sz="1350" b="1"/>
              <a:t>45</a:t>
            </a:r>
          </a:p>
        </p:txBody>
      </p:sp>
      <p:sp>
        <p:nvSpPr>
          <p:cNvPr id="4" name="Title 3"/>
          <p:cNvSpPr>
            <a:spLocks noGrp="1"/>
          </p:cNvSpPr>
          <p:nvPr>
            <p:ph type="title"/>
          </p:nvPr>
        </p:nvSpPr>
        <p:spPr>
          <a:xfrm>
            <a:off x="616151" y="274638"/>
            <a:ext cx="7886700" cy="993775"/>
          </a:xfrm>
        </p:spPr>
        <p:txBody>
          <a:bodyPr>
            <a:normAutofit/>
          </a:bodyPr>
          <a:lstStyle/>
          <a:p>
            <a:r>
              <a:rPr lang="en-GB" dirty="0"/>
              <a:t>P Balance with Combined System</a:t>
            </a:r>
            <a:endParaRPr lang="en-US" dirty="0"/>
          </a:p>
        </p:txBody>
      </p:sp>
      <p:sp>
        <p:nvSpPr>
          <p:cNvPr id="3" name="Text Placeholder 2"/>
          <p:cNvSpPr>
            <a:spLocks noGrp="1"/>
          </p:cNvSpPr>
          <p:nvPr>
            <p:ph type="body" sz="quarter" idx="10"/>
          </p:nvPr>
        </p:nvSpPr>
        <p:spPr>
          <a:xfrm>
            <a:off x="742157" y="1909398"/>
            <a:ext cx="2544897" cy="2929889"/>
          </a:xfrm>
        </p:spPr>
        <p:txBody>
          <a:bodyPr>
            <a:normAutofit/>
          </a:bodyPr>
          <a:lstStyle/>
          <a:p>
            <a:pPr>
              <a:lnSpc>
                <a:spcPct val="110000"/>
              </a:lnSpc>
            </a:pPr>
            <a:r>
              <a:rPr lang="en-US" dirty="0">
                <a:solidFill>
                  <a:srgbClr val="000000"/>
                </a:solidFill>
              </a:rPr>
              <a:t>Converts Approximately 40% Of Influent Phosphorus Into Extracted Fertilizer Product</a:t>
            </a:r>
          </a:p>
        </p:txBody>
      </p:sp>
    </p:spTree>
    <p:extLst>
      <p:ext uri="{BB962C8B-B14F-4D97-AF65-F5344CB8AC3E}">
        <p14:creationId xmlns:p14="http://schemas.microsoft.com/office/powerpoint/2010/main" val="104535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213FBD05-06B8-4DBE-B08F-E8297CB8E836}"/>
              </a:ext>
            </a:extLst>
          </p:cNvPr>
          <p:cNvSpPr>
            <a:spLocks noGrp="1"/>
          </p:cNvSpPr>
          <p:nvPr>
            <p:ph type="title"/>
          </p:nvPr>
        </p:nvSpPr>
        <p:spPr>
          <a:xfrm>
            <a:off x="727114" y="375162"/>
            <a:ext cx="6956478" cy="443198"/>
          </a:xfrm>
        </p:spPr>
        <p:txBody>
          <a:bodyPr>
            <a:noAutofit/>
          </a:bodyPr>
          <a:lstStyle/>
          <a:p>
            <a:r>
              <a:rPr lang="en-US" sz="3600" b="0" dirty="0"/>
              <a:t>P Mass Balance with CNP Pilot</a:t>
            </a:r>
            <a:endParaRPr lang="en-GB" sz="3600" b="0" dirty="0"/>
          </a:p>
        </p:txBody>
      </p:sp>
      <p:graphicFrame>
        <p:nvGraphicFramePr>
          <p:cNvPr id="5" name="Table 4">
            <a:extLst>
              <a:ext uri="{FF2B5EF4-FFF2-40B4-BE49-F238E27FC236}">
                <a16:creationId xmlns:a16="http://schemas.microsoft.com/office/drawing/2014/main" id="{DF1C8E59-018A-4BC8-B620-469919598590}"/>
              </a:ext>
            </a:extLst>
          </p:cNvPr>
          <p:cNvGraphicFramePr>
            <a:graphicFrameLocks noGrp="1"/>
          </p:cNvGraphicFramePr>
          <p:nvPr/>
        </p:nvGraphicFramePr>
        <p:xfrm>
          <a:off x="1528762" y="1105797"/>
          <a:ext cx="6136196" cy="1169164"/>
        </p:xfrm>
        <a:graphic>
          <a:graphicData uri="http://schemas.openxmlformats.org/drawingml/2006/table">
            <a:tbl>
              <a:tblPr firstRow="1" firstCol="1" bandRow="1">
                <a:tableStyleId>{3B4B98B0-60AC-42C2-AFA5-B58CD77FA1E5}</a:tableStyleId>
              </a:tblPr>
              <a:tblGrid>
                <a:gridCol w="2477382">
                  <a:extLst>
                    <a:ext uri="{9D8B030D-6E8A-4147-A177-3AD203B41FA5}">
                      <a16:colId xmlns:a16="http://schemas.microsoft.com/office/drawing/2014/main" val="2677281866"/>
                    </a:ext>
                  </a:extLst>
                </a:gridCol>
                <a:gridCol w="1829084">
                  <a:extLst>
                    <a:ext uri="{9D8B030D-6E8A-4147-A177-3AD203B41FA5}">
                      <a16:colId xmlns:a16="http://schemas.microsoft.com/office/drawing/2014/main" val="2176424753"/>
                    </a:ext>
                  </a:extLst>
                </a:gridCol>
                <a:gridCol w="1829730">
                  <a:extLst>
                    <a:ext uri="{9D8B030D-6E8A-4147-A177-3AD203B41FA5}">
                      <a16:colId xmlns:a16="http://schemas.microsoft.com/office/drawing/2014/main" val="591030121"/>
                    </a:ext>
                  </a:extLst>
                </a:gridCol>
              </a:tblGrid>
              <a:tr h="222695">
                <a:tc>
                  <a:txBody>
                    <a:bodyPr/>
                    <a:lstStyle/>
                    <a:p>
                      <a:pPr marL="0" marR="0">
                        <a:lnSpc>
                          <a:spcPct val="115000"/>
                        </a:lnSpc>
                        <a:spcBef>
                          <a:spcPts val="0"/>
                        </a:spcBef>
                        <a:spcAft>
                          <a:spcPts val="0"/>
                        </a:spcAft>
                      </a:pPr>
                      <a:r>
                        <a:rPr lang="en-US" sz="1400" dirty="0">
                          <a:solidFill>
                            <a:schemeClr val="tx1">
                              <a:lumMod val="50000"/>
                            </a:schemeClr>
                          </a:solidFill>
                          <a:effectLst/>
                        </a:rPr>
                        <a:t>Validation Criteria</a:t>
                      </a:r>
                      <a:endParaRPr lang="en-US"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nSpc>
                          <a:spcPct val="115000"/>
                        </a:lnSpc>
                        <a:spcBef>
                          <a:spcPts val="0"/>
                        </a:spcBef>
                        <a:spcAft>
                          <a:spcPts val="0"/>
                        </a:spcAft>
                      </a:pPr>
                      <a:r>
                        <a:rPr lang="en-US" sz="1400" dirty="0">
                          <a:solidFill>
                            <a:schemeClr val="tx1">
                              <a:lumMod val="50000"/>
                            </a:schemeClr>
                          </a:solidFill>
                          <a:effectLst/>
                        </a:rPr>
                        <a:t>Target Value</a:t>
                      </a:r>
                      <a:endParaRPr lang="en-US"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nSpc>
                          <a:spcPct val="115000"/>
                        </a:lnSpc>
                        <a:spcBef>
                          <a:spcPts val="0"/>
                        </a:spcBef>
                        <a:spcAft>
                          <a:spcPts val="0"/>
                        </a:spcAft>
                      </a:pPr>
                      <a:r>
                        <a:rPr lang="en-US" sz="1400" dirty="0">
                          <a:solidFill>
                            <a:schemeClr val="tx1">
                              <a:lumMod val="50000"/>
                            </a:schemeClr>
                          </a:solidFill>
                          <a:effectLst/>
                        </a:rPr>
                        <a:t>Average Field Value</a:t>
                      </a:r>
                      <a:endParaRPr lang="en-US"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93672766"/>
                  </a:ext>
                </a:extLst>
              </a:tr>
              <a:tr h="222695">
                <a:tc>
                  <a:txBody>
                    <a:bodyPr/>
                    <a:lstStyle/>
                    <a:p>
                      <a:pPr marL="0" marR="0">
                        <a:lnSpc>
                          <a:spcPct val="115000"/>
                        </a:lnSpc>
                        <a:spcBef>
                          <a:spcPts val="0"/>
                        </a:spcBef>
                        <a:spcAft>
                          <a:spcPts val="0"/>
                        </a:spcAft>
                      </a:pPr>
                      <a:r>
                        <a:rPr lang="en-US" sz="1400" dirty="0">
                          <a:solidFill>
                            <a:schemeClr val="tx1">
                              <a:lumMod val="50000"/>
                            </a:schemeClr>
                          </a:solidFill>
                          <a:effectLst/>
                        </a:rPr>
                        <a:t>Solubilization of P in Bio-P Sludge</a:t>
                      </a:r>
                      <a:endParaRPr lang="en-US"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nSpc>
                          <a:spcPct val="115000"/>
                        </a:lnSpc>
                        <a:spcBef>
                          <a:spcPts val="0"/>
                        </a:spcBef>
                        <a:spcAft>
                          <a:spcPts val="0"/>
                        </a:spcAft>
                      </a:pPr>
                      <a:r>
                        <a:rPr lang="en-US" sz="1400" dirty="0">
                          <a:solidFill>
                            <a:schemeClr val="tx1">
                              <a:lumMod val="50000"/>
                            </a:schemeClr>
                          </a:solidFill>
                          <a:effectLst/>
                        </a:rPr>
                        <a:t>at least 60%</a:t>
                      </a:r>
                      <a:endParaRPr lang="en-US"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nSpc>
                          <a:spcPct val="115000"/>
                        </a:lnSpc>
                        <a:spcBef>
                          <a:spcPts val="0"/>
                        </a:spcBef>
                        <a:spcAft>
                          <a:spcPts val="0"/>
                        </a:spcAft>
                      </a:pPr>
                      <a:r>
                        <a:rPr lang="en-US" sz="1400" dirty="0">
                          <a:solidFill>
                            <a:schemeClr val="tx1">
                              <a:lumMod val="50000"/>
                            </a:schemeClr>
                          </a:solidFill>
                          <a:effectLst/>
                        </a:rPr>
                        <a:t>66%</a:t>
                      </a:r>
                      <a:endParaRPr lang="en-US"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139114643"/>
                  </a:ext>
                </a:extLst>
              </a:tr>
              <a:tr h="222695">
                <a:tc>
                  <a:txBody>
                    <a:bodyPr/>
                    <a:lstStyle/>
                    <a:p>
                      <a:pPr marL="0" marR="0">
                        <a:lnSpc>
                          <a:spcPct val="115000"/>
                        </a:lnSpc>
                        <a:spcBef>
                          <a:spcPts val="0"/>
                        </a:spcBef>
                        <a:spcAft>
                          <a:spcPts val="0"/>
                        </a:spcAft>
                      </a:pPr>
                      <a:r>
                        <a:rPr lang="en-US" sz="1400" dirty="0">
                          <a:solidFill>
                            <a:schemeClr val="tx1">
                              <a:lumMod val="50000"/>
                            </a:schemeClr>
                          </a:solidFill>
                          <a:effectLst/>
                        </a:rPr>
                        <a:t>Soluble P in CalPrex™ Reactor</a:t>
                      </a:r>
                      <a:endParaRPr lang="en-US"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nSpc>
                          <a:spcPct val="115000"/>
                        </a:lnSpc>
                        <a:spcBef>
                          <a:spcPts val="0"/>
                        </a:spcBef>
                        <a:spcAft>
                          <a:spcPts val="0"/>
                        </a:spcAft>
                      </a:pPr>
                      <a:r>
                        <a:rPr lang="en-US" sz="1400" dirty="0">
                          <a:solidFill>
                            <a:schemeClr val="tx1">
                              <a:lumMod val="50000"/>
                            </a:schemeClr>
                          </a:solidFill>
                          <a:effectLst/>
                        </a:rPr>
                        <a:t>50-100 mg/L</a:t>
                      </a:r>
                      <a:endParaRPr lang="en-US"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nSpc>
                          <a:spcPct val="115000"/>
                        </a:lnSpc>
                        <a:spcBef>
                          <a:spcPts val="0"/>
                        </a:spcBef>
                        <a:spcAft>
                          <a:spcPts val="0"/>
                        </a:spcAft>
                      </a:pPr>
                      <a:r>
                        <a:rPr lang="en-US" sz="1400" dirty="0">
                          <a:solidFill>
                            <a:schemeClr val="tx1">
                              <a:lumMod val="50000"/>
                            </a:schemeClr>
                          </a:solidFill>
                          <a:effectLst/>
                        </a:rPr>
                        <a:t>50 mg/L</a:t>
                      </a:r>
                      <a:endParaRPr lang="en-US"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170980701"/>
                  </a:ext>
                </a:extLst>
              </a:tr>
              <a:tr h="222695">
                <a:tc>
                  <a:txBody>
                    <a:bodyPr/>
                    <a:lstStyle/>
                    <a:p>
                      <a:pPr marL="0" marR="0">
                        <a:lnSpc>
                          <a:spcPct val="115000"/>
                        </a:lnSpc>
                        <a:spcBef>
                          <a:spcPts val="0"/>
                        </a:spcBef>
                        <a:spcAft>
                          <a:spcPts val="0"/>
                        </a:spcAft>
                      </a:pPr>
                      <a:r>
                        <a:rPr lang="en-US" sz="1400" dirty="0">
                          <a:solidFill>
                            <a:schemeClr val="tx1">
                              <a:lumMod val="50000"/>
                            </a:schemeClr>
                          </a:solidFill>
                          <a:effectLst/>
                        </a:rPr>
                        <a:t>Reduction of Total P in Biosolids</a:t>
                      </a:r>
                      <a:endParaRPr lang="en-US"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nSpc>
                          <a:spcPct val="115000"/>
                        </a:lnSpc>
                        <a:spcBef>
                          <a:spcPts val="0"/>
                        </a:spcBef>
                        <a:spcAft>
                          <a:spcPts val="0"/>
                        </a:spcAft>
                      </a:pPr>
                      <a:r>
                        <a:rPr lang="en-US" sz="1400" dirty="0">
                          <a:solidFill>
                            <a:schemeClr val="tx1">
                              <a:lumMod val="50000"/>
                            </a:schemeClr>
                          </a:solidFill>
                          <a:effectLst/>
                        </a:rPr>
                        <a:t>up to 50%</a:t>
                      </a:r>
                      <a:endParaRPr lang="en-US"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nSpc>
                          <a:spcPct val="115000"/>
                        </a:lnSpc>
                        <a:spcBef>
                          <a:spcPts val="0"/>
                        </a:spcBef>
                        <a:spcAft>
                          <a:spcPts val="0"/>
                        </a:spcAft>
                      </a:pPr>
                      <a:r>
                        <a:rPr lang="en-US" sz="1400" dirty="0">
                          <a:solidFill>
                            <a:schemeClr val="tx1">
                              <a:lumMod val="50000"/>
                            </a:schemeClr>
                          </a:solidFill>
                          <a:effectLst/>
                        </a:rPr>
                        <a:t>TBD*</a:t>
                      </a:r>
                      <a:endParaRPr lang="en-US"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261588211"/>
                  </a:ext>
                </a:extLst>
              </a:tr>
            </a:tbl>
          </a:graphicData>
        </a:graphic>
      </p:graphicFrame>
      <p:sp>
        <p:nvSpPr>
          <p:cNvPr id="9" name="TextBox 8">
            <a:extLst>
              <a:ext uri="{FF2B5EF4-FFF2-40B4-BE49-F238E27FC236}">
                <a16:creationId xmlns:a16="http://schemas.microsoft.com/office/drawing/2014/main" id="{0A2777D2-C836-494D-B7B0-8B017F927A7E}"/>
              </a:ext>
            </a:extLst>
          </p:cNvPr>
          <p:cNvSpPr txBox="1"/>
          <p:nvPr/>
        </p:nvSpPr>
        <p:spPr>
          <a:xfrm>
            <a:off x="1477735" y="872611"/>
            <a:ext cx="4033811" cy="230832"/>
          </a:xfrm>
          <a:prstGeom prst="rect">
            <a:avLst/>
          </a:prstGeom>
          <a:noFill/>
        </p:spPr>
        <p:txBody>
          <a:bodyPr wrap="square" rtlCol="0">
            <a:spAutoFit/>
          </a:bodyPr>
          <a:lstStyle/>
          <a:p>
            <a:r>
              <a:rPr lang="en-US" sz="900" dirty="0">
                <a:solidFill>
                  <a:schemeClr val="tx1">
                    <a:lumMod val="50000"/>
                  </a:schemeClr>
                </a:solidFill>
              </a:rPr>
              <a:t>*Averages of 8 mass balance samplings based on field testing by CNP engineers</a:t>
            </a:r>
          </a:p>
        </p:txBody>
      </p:sp>
      <p:pic>
        <p:nvPicPr>
          <p:cNvPr id="10" name="Picture 9">
            <a:extLst>
              <a:ext uri="{FF2B5EF4-FFF2-40B4-BE49-F238E27FC236}">
                <a16:creationId xmlns:a16="http://schemas.microsoft.com/office/drawing/2014/main" id="{2C1A1046-79A7-428B-B465-0C1D5C657FE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6200000">
            <a:off x="6282991" y="2412625"/>
            <a:ext cx="1400600" cy="1400600"/>
          </a:xfrm>
          <a:prstGeom prst="ellipse">
            <a:avLst/>
          </a:prstGeom>
        </p:spPr>
      </p:pic>
      <p:grpSp>
        <p:nvGrpSpPr>
          <p:cNvPr id="2" name="Group 1">
            <a:extLst>
              <a:ext uri="{FF2B5EF4-FFF2-40B4-BE49-F238E27FC236}">
                <a16:creationId xmlns:a16="http://schemas.microsoft.com/office/drawing/2014/main" id="{B21ED9E6-A8DC-4B44-BA13-A3BF71C09847}"/>
              </a:ext>
            </a:extLst>
          </p:cNvPr>
          <p:cNvGrpSpPr/>
          <p:nvPr/>
        </p:nvGrpSpPr>
        <p:grpSpPr>
          <a:xfrm>
            <a:off x="1460409" y="2369642"/>
            <a:ext cx="4730321" cy="2054755"/>
            <a:chOff x="423213" y="2891696"/>
            <a:chExt cx="6307095" cy="2739673"/>
          </a:xfrm>
        </p:grpSpPr>
        <p:grpSp>
          <p:nvGrpSpPr>
            <p:cNvPr id="6" name="Group 5">
              <a:extLst>
                <a:ext uri="{FF2B5EF4-FFF2-40B4-BE49-F238E27FC236}">
                  <a16:creationId xmlns:a16="http://schemas.microsoft.com/office/drawing/2014/main" id="{41288BBA-E33E-4861-AE8C-394565F3DCD8}"/>
                </a:ext>
              </a:extLst>
            </p:cNvPr>
            <p:cNvGrpSpPr/>
            <p:nvPr/>
          </p:nvGrpSpPr>
          <p:grpSpPr>
            <a:xfrm>
              <a:off x="423213" y="4313220"/>
              <a:ext cx="6307093" cy="677108"/>
              <a:chOff x="423213" y="4080229"/>
              <a:chExt cx="6307093" cy="1139533"/>
            </a:xfrm>
          </p:grpSpPr>
          <p:sp>
            <p:nvSpPr>
              <p:cNvPr id="7" name="Text Placeholder 3">
                <a:extLst>
                  <a:ext uri="{FF2B5EF4-FFF2-40B4-BE49-F238E27FC236}">
                    <a16:creationId xmlns:a16="http://schemas.microsoft.com/office/drawing/2014/main" id="{4378DF46-9929-4C5B-906D-D5BACE92EDD7}"/>
                  </a:ext>
                </a:extLst>
              </p:cNvPr>
              <p:cNvSpPr txBox="1">
                <a:spLocks/>
              </p:cNvSpPr>
              <p:nvPr/>
            </p:nvSpPr>
            <p:spPr>
              <a:xfrm>
                <a:off x="423213" y="4443977"/>
                <a:ext cx="1602357" cy="725824"/>
              </a:xfrm>
              <a:prstGeom prst="rect">
                <a:avLst/>
              </a:prstGeom>
            </p:spPr>
            <p:txBody>
              <a:bodyPr vert="horz" lIns="68580" tIns="34290" rIns="68580" bIns="3429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solidFill>
                      <a:schemeClr val="tx1">
                        <a:lumMod val="50000"/>
                      </a:schemeClr>
                    </a:solidFill>
                  </a:rPr>
                  <a:t>65%</a:t>
                </a:r>
              </a:p>
            </p:txBody>
          </p:sp>
          <p:sp>
            <p:nvSpPr>
              <p:cNvPr id="8" name="TextBox 7">
                <a:extLst>
                  <a:ext uri="{FF2B5EF4-FFF2-40B4-BE49-F238E27FC236}">
                    <a16:creationId xmlns:a16="http://schemas.microsoft.com/office/drawing/2014/main" id="{CDEA5961-34E1-4123-817F-3A21C1FC0B76}"/>
                  </a:ext>
                </a:extLst>
              </p:cNvPr>
              <p:cNvSpPr txBox="1"/>
              <p:nvPr/>
            </p:nvSpPr>
            <p:spPr>
              <a:xfrm>
                <a:off x="1886460" y="4080229"/>
                <a:ext cx="4843846" cy="1139533"/>
              </a:xfrm>
              <a:prstGeom prst="rect">
                <a:avLst/>
              </a:prstGeom>
              <a:noFill/>
            </p:spPr>
            <p:txBody>
              <a:bodyPr wrap="square" rtlCol="0">
                <a:spAutoFit/>
              </a:bodyPr>
              <a:lstStyle/>
              <a:p>
                <a:r>
                  <a:rPr lang="en-US" sz="1350" dirty="0">
                    <a:solidFill>
                      <a:schemeClr val="tx1">
                        <a:lumMod val="50000"/>
                      </a:schemeClr>
                    </a:solidFill>
                  </a:rPr>
                  <a:t>average recovery of ortho P that could otherwise precipitate as struvite downstream</a:t>
                </a:r>
              </a:p>
            </p:txBody>
          </p:sp>
        </p:grpSp>
        <p:grpSp>
          <p:nvGrpSpPr>
            <p:cNvPr id="11" name="Group 10">
              <a:extLst>
                <a:ext uri="{FF2B5EF4-FFF2-40B4-BE49-F238E27FC236}">
                  <a16:creationId xmlns:a16="http://schemas.microsoft.com/office/drawing/2014/main" id="{38BD1747-1BD9-49FF-B262-EF1261BB3ABE}"/>
                </a:ext>
              </a:extLst>
            </p:cNvPr>
            <p:cNvGrpSpPr/>
            <p:nvPr/>
          </p:nvGrpSpPr>
          <p:grpSpPr>
            <a:xfrm>
              <a:off x="423213" y="2891696"/>
              <a:ext cx="6307095" cy="707092"/>
              <a:chOff x="423213" y="3292121"/>
              <a:chExt cx="6307095" cy="937263"/>
            </a:xfrm>
          </p:grpSpPr>
          <p:sp>
            <p:nvSpPr>
              <p:cNvPr id="12" name="Text Placeholder 3">
                <a:extLst>
                  <a:ext uri="{FF2B5EF4-FFF2-40B4-BE49-F238E27FC236}">
                    <a16:creationId xmlns:a16="http://schemas.microsoft.com/office/drawing/2014/main" id="{4D641C18-8E4A-405E-B3AB-2A2F607E3935}"/>
                  </a:ext>
                </a:extLst>
              </p:cNvPr>
              <p:cNvSpPr txBox="1">
                <a:spLocks/>
              </p:cNvSpPr>
              <p:nvPr/>
            </p:nvSpPr>
            <p:spPr>
              <a:xfrm>
                <a:off x="423213" y="3292121"/>
                <a:ext cx="1602357" cy="725824"/>
              </a:xfrm>
              <a:prstGeom prst="rect">
                <a:avLst/>
              </a:prstGeom>
            </p:spPr>
            <p:txBody>
              <a:bodyPr vert="horz" lIns="68580" tIns="34290" rIns="68580" bIns="3429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solidFill>
                      <a:schemeClr val="tx1">
                        <a:lumMod val="50000"/>
                      </a:schemeClr>
                    </a:solidFill>
                  </a:rPr>
                  <a:t>87%</a:t>
                </a:r>
              </a:p>
            </p:txBody>
          </p:sp>
          <p:sp>
            <p:nvSpPr>
              <p:cNvPr id="13" name="TextBox 12">
                <a:extLst>
                  <a:ext uri="{FF2B5EF4-FFF2-40B4-BE49-F238E27FC236}">
                    <a16:creationId xmlns:a16="http://schemas.microsoft.com/office/drawing/2014/main" id="{9DDBC6A0-DAF2-48FE-96BD-0A8674A88E14}"/>
                  </a:ext>
                </a:extLst>
              </p:cNvPr>
              <p:cNvSpPr txBox="1"/>
              <p:nvPr/>
            </p:nvSpPr>
            <p:spPr>
              <a:xfrm>
                <a:off x="1886461" y="3331867"/>
                <a:ext cx="4843847" cy="897517"/>
              </a:xfrm>
              <a:prstGeom prst="rect">
                <a:avLst/>
              </a:prstGeom>
              <a:noFill/>
            </p:spPr>
            <p:txBody>
              <a:bodyPr wrap="square" rtlCol="0">
                <a:spAutoFit/>
              </a:bodyPr>
              <a:lstStyle/>
              <a:p>
                <a:r>
                  <a:rPr lang="en-US" sz="1350" dirty="0">
                    <a:solidFill>
                      <a:schemeClr val="tx1">
                        <a:lumMod val="50000"/>
                      </a:schemeClr>
                    </a:solidFill>
                  </a:rPr>
                  <a:t>of the ortho-P entering the reactor was precipitated</a:t>
                </a:r>
              </a:p>
            </p:txBody>
          </p:sp>
        </p:grpSp>
        <p:grpSp>
          <p:nvGrpSpPr>
            <p:cNvPr id="14" name="Group 13">
              <a:extLst>
                <a:ext uri="{FF2B5EF4-FFF2-40B4-BE49-F238E27FC236}">
                  <a16:creationId xmlns:a16="http://schemas.microsoft.com/office/drawing/2014/main" id="{2447C28F-A421-481A-90B7-E31091DE1D24}"/>
                </a:ext>
              </a:extLst>
            </p:cNvPr>
            <p:cNvGrpSpPr/>
            <p:nvPr/>
          </p:nvGrpSpPr>
          <p:grpSpPr>
            <a:xfrm>
              <a:off x="423213" y="3601927"/>
              <a:ext cx="6307094" cy="548640"/>
              <a:chOff x="423213" y="3820213"/>
              <a:chExt cx="6307094" cy="725824"/>
            </a:xfrm>
          </p:grpSpPr>
          <p:sp>
            <p:nvSpPr>
              <p:cNvPr id="15" name="Text Placeholder 3">
                <a:extLst>
                  <a:ext uri="{FF2B5EF4-FFF2-40B4-BE49-F238E27FC236}">
                    <a16:creationId xmlns:a16="http://schemas.microsoft.com/office/drawing/2014/main" id="{F5E06922-57FC-4C44-AB35-7D0BF04AD648}"/>
                  </a:ext>
                </a:extLst>
              </p:cNvPr>
              <p:cNvSpPr txBox="1">
                <a:spLocks/>
              </p:cNvSpPr>
              <p:nvPr/>
            </p:nvSpPr>
            <p:spPr>
              <a:xfrm>
                <a:off x="423213" y="3820213"/>
                <a:ext cx="1602357" cy="725824"/>
              </a:xfrm>
              <a:prstGeom prst="rect">
                <a:avLst/>
              </a:prstGeom>
            </p:spPr>
            <p:txBody>
              <a:bodyPr vert="horz" lIns="68580" tIns="34290" rIns="68580" bIns="3429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solidFill>
                      <a:schemeClr val="tx1">
                        <a:lumMod val="50000"/>
                      </a:schemeClr>
                    </a:solidFill>
                  </a:rPr>
                  <a:t>92%</a:t>
                </a:r>
              </a:p>
            </p:txBody>
          </p:sp>
          <p:sp>
            <p:nvSpPr>
              <p:cNvPr id="16" name="TextBox 15">
                <a:extLst>
                  <a:ext uri="{FF2B5EF4-FFF2-40B4-BE49-F238E27FC236}">
                    <a16:creationId xmlns:a16="http://schemas.microsoft.com/office/drawing/2014/main" id="{28BDD144-A371-453A-A244-C7FC89B1F4BD}"/>
                  </a:ext>
                </a:extLst>
              </p:cNvPr>
              <p:cNvSpPr txBox="1"/>
              <p:nvPr/>
            </p:nvSpPr>
            <p:spPr>
              <a:xfrm>
                <a:off x="1886460" y="3887124"/>
                <a:ext cx="4843847" cy="529325"/>
              </a:xfrm>
              <a:prstGeom prst="rect">
                <a:avLst/>
              </a:prstGeom>
              <a:noFill/>
            </p:spPr>
            <p:txBody>
              <a:bodyPr wrap="square" rtlCol="0">
                <a:spAutoFit/>
              </a:bodyPr>
              <a:lstStyle/>
              <a:p>
                <a:r>
                  <a:rPr lang="en-US" sz="1350" dirty="0">
                    <a:solidFill>
                      <a:schemeClr val="tx1">
                        <a:lumMod val="50000"/>
                      </a:schemeClr>
                    </a:solidFill>
                  </a:rPr>
                  <a:t>particulate capture rate in clarifier</a:t>
                </a:r>
              </a:p>
            </p:txBody>
          </p:sp>
        </p:grpSp>
        <p:grpSp>
          <p:nvGrpSpPr>
            <p:cNvPr id="17" name="Group 16">
              <a:extLst>
                <a:ext uri="{FF2B5EF4-FFF2-40B4-BE49-F238E27FC236}">
                  <a16:creationId xmlns:a16="http://schemas.microsoft.com/office/drawing/2014/main" id="{F1F1DB10-995C-48DA-8BE3-B15759FCE7CE}"/>
                </a:ext>
              </a:extLst>
            </p:cNvPr>
            <p:cNvGrpSpPr/>
            <p:nvPr/>
          </p:nvGrpSpPr>
          <p:grpSpPr>
            <a:xfrm>
              <a:off x="423213" y="5123292"/>
              <a:ext cx="6307093" cy="508077"/>
              <a:chOff x="423213" y="3869589"/>
              <a:chExt cx="6307093" cy="725824"/>
            </a:xfrm>
          </p:grpSpPr>
          <p:sp>
            <p:nvSpPr>
              <p:cNvPr id="18" name="Text Placeholder 3">
                <a:extLst>
                  <a:ext uri="{FF2B5EF4-FFF2-40B4-BE49-F238E27FC236}">
                    <a16:creationId xmlns:a16="http://schemas.microsoft.com/office/drawing/2014/main" id="{B57F8D36-FACB-4BF7-ACD6-A2E97C89C4A6}"/>
                  </a:ext>
                </a:extLst>
              </p:cNvPr>
              <p:cNvSpPr txBox="1">
                <a:spLocks/>
              </p:cNvSpPr>
              <p:nvPr/>
            </p:nvSpPr>
            <p:spPr>
              <a:xfrm>
                <a:off x="423213" y="3869589"/>
                <a:ext cx="1602357" cy="725824"/>
              </a:xfrm>
              <a:prstGeom prst="rect">
                <a:avLst/>
              </a:prstGeom>
            </p:spPr>
            <p:txBody>
              <a:bodyPr vert="horz" lIns="68580" tIns="34290" rIns="68580" bIns="3429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solidFill>
                      <a:schemeClr val="tx1">
                        <a:lumMod val="50000"/>
                      </a:schemeClr>
                    </a:solidFill>
                  </a:rPr>
                  <a:t>43%</a:t>
                </a:r>
              </a:p>
            </p:txBody>
          </p:sp>
          <p:sp>
            <p:nvSpPr>
              <p:cNvPr id="19" name="TextBox 18">
                <a:extLst>
                  <a:ext uri="{FF2B5EF4-FFF2-40B4-BE49-F238E27FC236}">
                    <a16:creationId xmlns:a16="http://schemas.microsoft.com/office/drawing/2014/main" id="{FC9DF109-C923-4C12-BE70-EB3BD2D9DCEE}"/>
                  </a:ext>
                </a:extLst>
              </p:cNvPr>
              <p:cNvSpPr txBox="1"/>
              <p:nvPr/>
            </p:nvSpPr>
            <p:spPr>
              <a:xfrm>
                <a:off x="1886460" y="3869589"/>
                <a:ext cx="4843846" cy="571584"/>
              </a:xfrm>
              <a:prstGeom prst="rect">
                <a:avLst/>
              </a:prstGeom>
              <a:noFill/>
            </p:spPr>
            <p:txBody>
              <a:bodyPr wrap="square" rtlCol="0">
                <a:spAutoFit/>
              </a:bodyPr>
              <a:lstStyle/>
              <a:p>
                <a:r>
                  <a:rPr lang="en-US" sz="1350" dirty="0">
                    <a:solidFill>
                      <a:schemeClr val="tx1">
                        <a:lumMod val="50000"/>
                      </a:schemeClr>
                    </a:solidFill>
                  </a:rPr>
                  <a:t>average recovery of total P from sludge feed</a:t>
                </a:r>
              </a:p>
            </p:txBody>
          </p:sp>
        </p:grpSp>
      </p:gr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9475" y="4371975"/>
            <a:ext cx="609600" cy="609600"/>
          </a:xfrm>
          <a:prstGeom prst="rect">
            <a:avLst/>
          </a:prstGeom>
        </p:spPr>
      </p:pic>
    </p:spTree>
    <p:extLst>
      <p:ext uri="{BB962C8B-B14F-4D97-AF65-F5344CB8AC3E}">
        <p14:creationId xmlns:p14="http://schemas.microsoft.com/office/powerpoint/2010/main" val="1059547643"/>
      </p:ext>
    </p:extLst>
  </p:cSld>
  <p:clrMapOvr>
    <a:masterClrMapping/>
  </p:clrMapOvr>
  <mc:AlternateContent xmlns:mc="http://schemas.openxmlformats.org/markup-compatibility/2006" xmlns:p14="http://schemas.microsoft.com/office/powerpoint/2010/main">
    <mc:Choice Requires="p14">
      <p:transition spd="slow" p14:dur="2000" advTm="102133"/>
    </mc:Choice>
    <mc:Fallback xmlns="">
      <p:transition xmlns:p14="http://schemas.microsoft.com/office/powerpoint/2010/main" spd="slow" advTm="102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9D9EF-D71A-45E5-A062-829AC2CEF282}"/>
              </a:ext>
            </a:extLst>
          </p:cNvPr>
          <p:cNvSpPr>
            <a:spLocks noGrp="1"/>
          </p:cNvSpPr>
          <p:nvPr>
            <p:ph type="title"/>
          </p:nvPr>
        </p:nvSpPr>
        <p:spPr/>
        <p:txBody>
          <a:bodyPr/>
          <a:lstStyle/>
          <a:p>
            <a:r>
              <a:rPr lang="en-US" dirty="0"/>
              <a:t>Case Studies – Ostara </a:t>
            </a:r>
          </a:p>
        </p:txBody>
      </p:sp>
      <p:sp>
        <p:nvSpPr>
          <p:cNvPr id="3" name="Content Placeholder 2">
            <a:extLst>
              <a:ext uri="{FF2B5EF4-FFF2-40B4-BE49-F238E27FC236}">
                <a16:creationId xmlns:a16="http://schemas.microsoft.com/office/drawing/2014/main" id="{BEC44A1F-CAC0-42A2-9F5A-161848999E1B}"/>
              </a:ext>
            </a:extLst>
          </p:cNvPr>
          <p:cNvSpPr>
            <a:spLocks noGrp="1"/>
          </p:cNvSpPr>
          <p:nvPr>
            <p:ph idx="1"/>
          </p:nvPr>
        </p:nvSpPr>
        <p:spPr/>
        <p:txBody>
          <a:bodyPr>
            <a:normAutofit lnSpcReduction="10000"/>
          </a:bodyPr>
          <a:lstStyle/>
          <a:p>
            <a:r>
              <a:rPr lang="en-US" dirty="0"/>
              <a:t>HRSD Nansemond Plant,</a:t>
            </a:r>
          </a:p>
          <a:p>
            <a:r>
              <a:rPr lang="en-US" dirty="0"/>
              <a:t>Madison, WI</a:t>
            </a:r>
          </a:p>
          <a:p>
            <a:r>
              <a:rPr lang="en-US" dirty="0"/>
              <a:t>Clean Water Services, OR</a:t>
            </a:r>
          </a:p>
          <a:p>
            <a:r>
              <a:rPr lang="en-US" dirty="0"/>
              <a:t>MWRD Greater Chicago Stickney Plant</a:t>
            </a:r>
          </a:p>
          <a:p>
            <a:r>
              <a:rPr lang="en-US" dirty="0"/>
              <a:t>Gwinnett County GA</a:t>
            </a:r>
          </a:p>
          <a:p>
            <a:r>
              <a:rPr lang="en-US" dirty="0"/>
              <a:t>Atlanta, GA</a:t>
            </a:r>
          </a:p>
          <a:p>
            <a:r>
              <a:rPr lang="en-US" dirty="0"/>
              <a:t>19 others in North America</a:t>
            </a:r>
          </a:p>
        </p:txBody>
      </p:sp>
    </p:spTree>
    <p:extLst>
      <p:ext uri="{BB962C8B-B14F-4D97-AF65-F5344CB8AC3E}">
        <p14:creationId xmlns:p14="http://schemas.microsoft.com/office/powerpoint/2010/main" val="459558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188400-619B-4D4C-85C1-5A1F8EE94ECB}"/>
              </a:ext>
            </a:extLst>
          </p:cNvPr>
          <p:cNvSpPr>
            <a:spLocks noGrp="1"/>
          </p:cNvSpPr>
          <p:nvPr>
            <p:ph type="title"/>
          </p:nvPr>
        </p:nvSpPr>
        <p:spPr/>
        <p:txBody>
          <a:bodyPr/>
          <a:lstStyle/>
          <a:p>
            <a:r>
              <a:rPr lang="en-US" dirty="0"/>
              <a:t>Shout Out to Tradition</a:t>
            </a:r>
          </a:p>
        </p:txBody>
      </p:sp>
      <p:sp>
        <p:nvSpPr>
          <p:cNvPr id="8" name="Content Placeholder 7">
            <a:extLst>
              <a:ext uri="{FF2B5EF4-FFF2-40B4-BE49-F238E27FC236}">
                <a16:creationId xmlns:a16="http://schemas.microsoft.com/office/drawing/2014/main" id="{0D6D6B08-7F83-4FAA-9199-847019BBCDD1}"/>
              </a:ext>
            </a:extLst>
          </p:cNvPr>
          <p:cNvSpPr>
            <a:spLocks noGrp="1"/>
          </p:cNvSpPr>
          <p:nvPr>
            <p:ph idx="1"/>
          </p:nvPr>
        </p:nvSpPr>
        <p:spPr/>
        <p:txBody>
          <a:bodyPr/>
          <a:lstStyle/>
          <a:p>
            <a:r>
              <a:rPr lang="en-US" dirty="0"/>
              <a:t>Class B cake to farms: This is low cost, proven approach to phosphorus recycling</a:t>
            </a:r>
          </a:p>
          <a:p>
            <a:r>
              <a:rPr lang="en-US" dirty="0"/>
              <a:t>Class A biosolids-derived products: Compost and heat-dried pellets are marketable P-rich products for soil improvement and plant fertilization</a:t>
            </a:r>
          </a:p>
        </p:txBody>
      </p:sp>
    </p:spTree>
    <p:extLst>
      <p:ext uri="{BB962C8B-B14F-4D97-AF65-F5344CB8AC3E}">
        <p14:creationId xmlns:p14="http://schemas.microsoft.com/office/powerpoint/2010/main" val="1453396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B3C88-FBD5-4A7B-B374-B140B5FDC9AD}"/>
              </a:ext>
            </a:extLst>
          </p:cNvPr>
          <p:cNvSpPr>
            <a:spLocks noGrp="1"/>
          </p:cNvSpPr>
          <p:nvPr>
            <p:ph type="title"/>
          </p:nvPr>
        </p:nvSpPr>
        <p:spPr/>
        <p:txBody>
          <a:bodyPr/>
          <a:lstStyle/>
          <a:p>
            <a:r>
              <a:rPr lang="en-US" dirty="0"/>
              <a:t>Case Studies – CNP </a:t>
            </a:r>
            <a:r>
              <a:rPr lang="en-US" dirty="0" err="1"/>
              <a:t>AirPrex</a:t>
            </a:r>
            <a:endParaRPr lang="en-US" dirty="0"/>
          </a:p>
        </p:txBody>
      </p:sp>
      <p:sp>
        <p:nvSpPr>
          <p:cNvPr id="3" name="Content Placeholder 2">
            <a:extLst>
              <a:ext uri="{FF2B5EF4-FFF2-40B4-BE49-F238E27FC236}">
                <a16:creationId xmlns:a16="http://schemas.microsoft.com/office/drawing/2014/main" id="{F782FAD6-D271-4049-9AFA-A4994B52453F}"/>
              </a:ext>
            </a:extLst>
          </p:cNvPr>
          <p:cNvSpPr>
            <a:spLocks noGrp="1"/>
          </p:cNvSpPr>
          <p:nvPr>
            <p:ph idx="1"/>
          </p:nvPr>
        </p:nvSpPr>
        <p:spPr/>
        <p:txBody>
          <a:bodyPr/>
          <a:lstStyle/>
          <a:p>
            <a:r>
              <a:rPr lang="en-US" dirty="0"/>
              <a:t>Howard County DPA</a:t>
            </a:r>
          </a:p>
          <a:p>
            <a:r>
              <a:rPr lang="en-US" dirty="0"/>
              <a:t>Denver Metro</a:t>
            </a:r>
          </a:p>
          <a:p>
            <a:r>
              <a:rPr lang="en-US" dirty="0"/>
              <a:t>European Reference Facilities</a:t>
            </a:r>
          </a:p>
        </p:txBody>
      </p:sp>
    </p:spTree>
    <p:extLst>
      <p:ext uri="{BB962C8B-B14F-4D97-AF65-F5344CB8AC3E}">
        <p14:creationId xmlns:p14="http://schemas.microsoft.com/office/powerpoint/2010/main" val="229362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93268-9385-4328-B26E-258D99DA6F74}"/>
              </a:ext>
            </a:extLst>
          </p:cNvPr>
          <p:cNvSpPr>
            <a:spLocks noGrp="1"/>
          </p:cNvSpPr>
          <p:nvPr>
            <p:ph type="title"/>
          </p:nvPr>
        </p:nvSpPr>
        <p:spPr/>
        <p:txBody>
          <a:bodyPr/>
          <a:lstStyle/>
          <a:p>
            <a:r>
              <a:rPr lang="en-US" dirty="0"/>
              <a:t>Case Studies – Schwing </a:t>
            </a:r>
            <a:r>
              <a:rPr lang="en-US" dirty="0" err="1"/>
              <a:t>NuReSys</a:t>
            </a:r>
            <a:endParaRPr lang="en-US" dirty="0"/>
          </a:p>
        </p:txBody>
      </p:sp>
      <p:sp>
        <p:nvSpPr>
          <p:cNvPr id="3" name="Content Placeholder 2">
            <a:extLst>
              <a:ext uri="{FF2B5EF4-FFF2-40B4-BE49-F238E27FC236}">
                <a16:creationId xmlns:a16="http://schemas.microsoft.com/office/drawing/2014/main" id="{601E8CAC-5E50-4D2E-88E5-B4F2015B1ACC}"/>
              </a:ext>
            </a:extLst>
          </p:cNvPr>
          <p:cNvSpPr>
            <a:spLocks noGrp="1"/>
          </p:cNvSpPr>
          <p:nvPr>
            <p:ph idx="1"/>
          </p:nvPr>
        </p:nvSpPr>
        <p:spPr/>
        <p:txBody>
          <a:bodyPr/>
          <a:lstStyle/>
          <a:p>
            <a:r>
              <a:rPr lang="en-US" dirty="0"/>
              <a:t>Tucson, AZ</a:t>
            </a:r>
          </a:p>
          <a:p>
            <a:r>
              <a:rPr lang="en-US" dirty="0"/>
              <a:t>Grand Rapids, MI</a:t>
            </a:r>
          </a:p>
        </p:txBody>
      </p:sp>
    </p:spTree>
    <p:extLst>
      <p:ext uri="{BB962C8B-B14F-4D97-AF65-F5344CB8AC3E}">
        <p14:creationId xmlns:p14="http://schemas.microsoft.com/office/powerpoint/2010/main" val="3521932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D269D-5EC3-4CCE-A3E0-90725058B7C3}"/>
              </a:ext>
            </a:extLst>
          </p:cNvPr>
          <p:cNvSpPr>
            <a:spLocks noGrp="1"/>
          </p:cNvSpPr>
          <p:nvPr>
            <p:ph type="title"/>
          </p:nvPr>
        </p:nvSpPr>
        <p:spPr/>
        <p:txBody>
          <a:bodyPr/>
          <a:lstStyle/>
          <a:p>
            <a:r>
              <a:rPr lang="en-US" dirty="0"/>
              <a:t>Other Extraction Technologies</a:t>
            </a:r>
          </a:p>
        </p:txBody>
      </p:sp>
      <p:sp>
        <p:nvSpPr>
          <p:cNvPr id="3" name="Content Placeholder 2">
            <a:extLst>
              <a:ext uri="{FF2B5EF4-FFF2-40B4-BE49-F238E27FC236}">
                <a16:creationId xmlns:a16="http://schemas.microsoft.com/office/drawing/2014/main" id="{B17F14AC-734E-4195-ACA5-CCA17A27FCA8}"/>
              </a:ext>
            </a:extLst>
          </p:cNvPr>
          <p:cNvSpPr>
            <a:spLocks noGrp="1"/>
          </p:cNvSpPr>
          <p:nvPr>
            <p:ph idx="1"/>
          </p:nvPr>
        </p:nvSpPr>
        <p:spPr/>
        <p:txBody>
          <a:bodyPr/>
          <a:lstStyle/>
          <a:p>
            <a:r>
              <a:rPr lang="en-US" dirty="0"/>
              <a:t>Renewable Nutrients – “Quick Wash”: Project development at stand-alone food digester in NE US and at WRRF in mid-West</a:t>
            </a:r>
          </a:p>
          <a:p>
            <a:r>
              <a:rPr lang="en-US" dirty="0"/>
              <a:t>Thermal Process Systems – “Targeted P Removal”: Pilot plant in Indiana </a:t>
            </a:r>
          </a:p>
          <a:p>
            <a:r>
              <a:rPr lang="en-US" dirty="0"/>
              <a:t>Absorbents - </a:t>
            </a:r>
          </a:p>
        </p:txBody>
      </p:sp>
    </p:spTree>
    <p:extLst>
      <p:ext uri="{BB962C8B-B14F-4D97-AF65-F5344CB8AC3E}">
        <p14:creationId xmlns:p14="http://schemas.microsoft.com/office/powerpoint/2010/main" val="3871777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1C484-191C-47C0-94CD-08F2DF932645}"/>
              </a:ext>
            </a:extLst>
          </p:cNvPr>
          <p:cNvSpPr>
            <a:spLocks noGrp="1"/>
          </p:cNvSpPr>
          <p:nvPr>
            <p:ph type="title"/>
          </p:nvPr>
        </p:nvSpPr>
        <p:spPr/>
        <p:txBody>
          <a:bodyPr/>
          <a:lstStyle/>
          <a:p>
            <a:r>
              <a:rPr lang="en-US" dirty="0"/>
              <a:t>Renewable Nutrients Quick Wash</a:t>
            </a:r>
          </a:p>
        </p:txBody>
      </p:sp>
      <p:pic>
        <p:nvPicPr>
          <p:cNvPr id="4" name="Screen Shot 2018-11-07 at 7.54.45 AM.png" descr="Screen Shot 2018-11-07 at 7.54.45 AM.png">
            <a:extLst>
              <a:ext uri="{FF2B5EF4-FFF2-40B4-BE49-F238E27FC236}">
                <a16:creationId xmlns:a16="http://schemas.microsoft.com/office/drawing/2014/main" id="{23ABBAC3-021D-42FE-9FCF-846FBF55EBE8}"/>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235834" y="1084091"/>
            <a:ext cx="5065814" cy="1751238"/>
          </a:xfrm>
          <a:prstGeom prst="rect">
            <a:avLst/>
          </a:prstGeom>
          <a:ln w="12700">
            <a:miter lim="400000"/>
          </a:ln>
        </p:spPr>
      </p:pic>
      <p:pic>
        <p:nvPicPr>
          <p:cNvPr id="6" name="Screen Shot 2018-11-07 at 9.01.43 AM.png" descr="Screen Shot 2018-11-07 at 9.01.43 AM.png">
            <a:extLst>
              <a:ext uri="{FF2B5EF4-FFF2-40B4-BE49-F238E27FC236}">
                <a16:creationId xmlns:a16="http://schemas.microsoft.com/office/drawing/2014/main" id="{14051A3E-BD74-480C-9FD3-C0655002E341}"/>
              </a:ext>
            </a:extLst>
          </p:cNvPr>
          <p:cNvPicPr>
            <a:picLocks noChangeAspect="1"/>
          </p:cNvPicPr>
          <p:nvPr/>
        </p:nvPicPr>
        <p:blipFill>
          <a:blip r:embed="rId3"/>
          <a:stretch>
            <a:fillRect/>
          </a:stretch>
        </p:blipFill>
        <p:spPr>
          <a:xfrm>
            <a:off x="4340645" y="2839938"/>
            <a:ext cx="3734029" cy="2028924"/>
          </a:xfrm>
          <a:prstGeom prst="rect">
            <a:avLst/>
          </a:prstGeom>
          <a:ln w="12700">
            <a:miter lim="400000"/>
          </a:ln>
        </p:spPr>
      </p:pic>
      <p:sp>
        <p:nvSpPr>
          <p:cNvPr id="7" name="TextBox 6">
            <a:extLst>
              <a:ext uri="{FF2B5EF4-FFF2-40B4-BE49-F238E27FC236}">
                <a16:creationId xmlns:a16="http://schemas.microsoft.com/office/drawing/2014/main" id="{80513DA7-3955-4766-8759-4AECB77F7276}"/>
              </a:ext>
            </a:extLst>
          </p:cNvPr>
          <p:cNvSpPr txBox="1"/>
          <p:nvPr/>
        </p:nvSpPr>
        <p:spPr>
          <a:xfrm>
            <a:off x="1057619" y="3018622"/>
            <a:ext cx="2908453" cy="1477328"/>
          </a:xfrm>
          <a:prstGeom prst="rect">
            <a:avLst/>
          </a:prstGeom>
          <a:noFill/>
        </p:spPr>
        <p:txBody>
          <a:bodyPr wrap="square" rtlCol="0">
            <a:spAutoFit/>
          </a:bodyPr>
          <a:lstStyle/>
          <a:p>
            <a:r>
              <a:rPr lang="en-US" dirty="0"/>
              <a:t>Using both P extraction and Nitrogen extraction approaches for digestate or filtrate, or combined treatment</a:t>
            </a:r>
          </a:p>
        </p:txBody>
      </p:sp>
    </p:spTree>
    <p:extLst>
      <p:ext uri="{BB962C8B-B14F-4D97-AF65-F5344CB8AC3E}">
        <p14:creationId xmlns:p14="http://schemas.microsoft.com/office/powerpoint/2010/main" val="4075914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317" y="54337"/>
            <a:ext cx="6859587" cy="457200"/>
          </a:xfrm>
        </p:spPr>
        <p:txBody>
          <a:bodyPr>
            <a:normAutofit fontScale="90000"/>
          </a:bodyPr>
          <a:lstStyle/>
          <a:p>
            <a:pPr algn="ctr"/>
            <a:r>
              <a:rPr lang="en-US" dirty="0"/>
              <a:t>Thermal Process System</a:t>
            </a:r>
          </a:p>
        </p:txBody>
      </p:sp>
      <p:pic>
        <p:nvPicPr>
          <p:cNvPr id="4" name="Picture 5" descr="TPS Logo 2"/>
          <p:cNvPicPr>
            <a:picLocks noChangeAspect="1" noChangeArrowheads="1"/>
          </p:cNvPicPr>
          <p:nvPr/>
        </p:nvPicPr>
        <p:blipFill>
          <a:blip r:embed="rId5" cstate="print">
            <a:clrChange>
              <a:clrFrom>
                <a:srgbClr val="6665FE"/>
              </a:clrFrom>
              <a:clrTo>
                <a:srgbClr val="6665FE">
                  <a:alpha val="0"/>
                </a:srgbClr>
              </a:clrTo>
            </a:clrChange>
          </a:blip>
          <a:srcRect/>
          <a:stretch>
            <a:fillRect/>
          </a:stretch>
        </p:blipFill>
        <p:spPr>
          <a:xfrm>
            <a:off x="7631679" y="3874381"/>
            <a:ext cx="725783" cy="389105"/>
          </a:xfrm>
          <a:prstGeom prst="rect">
            <a:avLst/>
          </a:prstGeom>
        </p:spPr>
      </p:pic>
      <p:sp>
        <p:nvSpPr>
          <p:cNvPr id="5" name="TextBox 4">
            <a:extLst>
              <a:ext uri="{FF2B5EF4-FFF2-40B4-BE49-F238E27FC236}">
                <a16:creationId xmlns:a16="http://schemas.microsoft.com/office/drawing/2014/main" id="{FD06E240-B47C-A24B-8AD0-32E5691904F0}"/>
              </a:ext>
            </a:extLst>
          </p:cNvPr>
          <p:cNvSpPr txBox="1"/>
          <p:nvPr/>
        </p:nvSpPr>
        <p:spPr>
          <a:xfrm>
            <a:off x="2543277" y="471257"/>
            <a:ext cx="3765667" cy="438582"/>
          </a:xfrm>
          <a:prstGeom prst="rect">
            <a:avLst/>
          </a:prstGeom>
          <a:noFill/>
        </p:spPr>
        <p:txBody>
          <a:bodyPr wrap="square" rtlCol="0">
            <a:spAutoFit/>
          </a:bodyPr>
          <a:lstStyle/>
          <a:p>
            <a:pPr algn="ctr"/>
            <a:r>
              <a:rPr lang="en-US" sz="1200" b="1" dirty="0"/>
              <a:t>Enhanced Biological Nutrient Removal</a:t>
            </a:r>
          </a:p>
          <a:p>
            <a:pPr algn="ctr"/>
            <a:r>
              <a:rPr lang="en-US" sz="1050" dirty="0"/>
              <a:t>Phosphorus uptake by bacteria</a:t>
            </a:r>
          </a:p>
        </p:txBody>
      </p:sp>
      <p:cxnSp>
        <p:nvCxnSpPr>
          <p:cNvPr id="7" name="Straight Arrow Connector 6">
            <a:extLst>
              <a:ext uri="{FF2B5EF4-FFF2-40B4-BE49-F238E27FC236}">
                <a16:creationId xmlns:a16="http://schemas.microsoft.com/office/drawing/2014/main" id="{1457B6B0-104E-4544-8638-BE5405C717EF}"/>
              </a:ext>
            </a:extLst>
          </p:cNvPr>
          <p:cNvCxnSpPr>
            <a:cxnSpLocks/>
          </p:cNvCxnSpPr>
          <p:nvPr/>
        </p:nvCxnSpPr>
        <p:spPr>
          <a:xfrm flipH="1">
            <a:off x="3311913" y="909839"/>
            <a:ext cx="834529" cy="31122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2988BC0-9DF8-214E-A3DA-164E8C1363EC}"/>
              </a:ext>
            </a:extLst>
          </p:cNvPr>
          <p:cNvSpPr txBox="1"/>
          <p:nvPr/>
        </p:nvSpPr>
        <p:spPr>
          <a:xfrm>
            <a:off x="4222967" y="1146192"/>
            <a:ext cx="3179618" cy="761747"/>
          </a:xfrm>
          <a:prstGeom prst="rect">
            <a:avLst/>
          </a:prstGeom>
          <a:noFill/>
        </p:spPr>
        <p:txBody>
          <a:bodyPr wrap="square" rtlCol="0">
            <a:spAutoFit/>
          </a:bodyPr>
          <a:lstStyle/>
          <a:p>
            <a:pPr algn="ctr"/>
            <a:r>
              <a:rPr lang="en-US" sz="1200" b="1" dirty="0"/>
              <a:t>ATAD</a:t>
            </a:r>
            <a:endParaRPr lang="en-US" sz="1050" b="1" dirty="0"/>
          </a:p>
          <a:p>
            <a:pPr algn="ctr"/>
            <a:r>
              <a:rPr lang="en-US" sz="1050" dirty="0"/>
              <a:t>Thermal hydrolysis </a:t>
            </a:r>
          </a:p>
          <a:p>
            <a:pPr algn="ctr"/>
            <a:r>
              <a:rPr lang="en-US" sz="1050" dirty="0"/>
              <a:t>Phosphorus Release</a:t>
            </a:r>
          </a:p>
          <a:p>
            <a:pPr algn="ctr"/>
            <a:r>
              <a:rPr lang="en-US" sz="1050" dirty="0"/>
              <a:t>VS &amp; COD Destruction</a:t>
            </a:r>
          </a:p>
        </p:txBody>
      </p:sp>
      <p:cxnSp>
        <p:nvCxnSpPr>
          <p:cNvPr id="11" name="Straight Arrow Connector 10">
            <a:extLst>
              <a:ext uri="{FF2B5EF4-FFF2-40B4-BE49-F238E27FC236}">
                <a16:creationId xmlns:a16="http://schemas.microsoft.com/office/drawing/2014/main" id="{A59A8551-D8DB-214A-A424-18748DB1465E}"/>
              </a:ext>
            </a:extLst>
          </p:cNvPr>
          <p:cNvCxnSpPr>
            <a:cxnSpLocks/>
          </p:cNvCxnSpPr>
          <p:nvPr/>
        </p:nvCxnSpPr>
        <p:spPr>
          <a:xfrm flipH="1">
            <a:off x="2564611" y="1844293"/>
            <a:ext cx="1" cy="258682"/>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34177A7-DD69-AA4B-9AE2-C7C4870F92AF}"/>
              </a:ext>
            </a:extLst>
          </p:cNvPr>
          <p:cNvSpPr txBox="1"/>
          <p:nvPr/>
        </p:nvSpPr>
        <p:spPr>
          <a:xfrm>
            <a:off x="986394" y="1138971"/>
            <a:ext cx="3179618" cy="761747"/>
          </a:xfrm>
          <a:prstGeom prst="rect">
            <a:avLst/>
          </a:prstGeom>
          <a:noFill/>
        </p:spPr>
        <p:txBody>
          <a:bodyPr wrap="square" rtlCol="0">
            <a:spAutoFit/>
          </a:bodyPr>
          <a:lstStyle/>
          <a:p>
            <a:pPr algn="ctr"/>
            <a:r>
              <a:rPr lang="en-US" sz="1200" b="1" dirty="0"/>
              <a:t>Acid Phase Digester</a:t>
            </a:r>
          </a:p>
          <a:p>
            <a:pPr algn="ctr"/>
            <a:r>
              <a:rPr lang="en-US" sz="1050" dirty="0"/>
              <a:t>Acid hydrolysis </a:t>
            </a:r>
          </a:p>
          <a:p>
            <a:pPr algn="ctr"/>
            <a:r>
              <a:rPr lang="en-US" sz="1050" dirty="0"/>
              <a:t>Phosphorus Release</a:t>
            </a:r>
          </a:p>
          <a:p>
            <a:pPr algn="ctr"/>
            <a:r>
              <a:rPr lang="en-US" sz="1050" dirty="0"/>
              <a:t>Denitrification</a:t>
            </a:r>
            <a:endParaRPr lang="en-US" sz="1200" dirty="0"/>
          </a:p>
        </p:txBody>
      </p:sp>
      <p:sp>
        <p:nvSpPr>
          <p:cNvPr id="16" name="TextBox 15">
            <a:extLst>
              <a:ext uri="{FF2B5EF4-FFF2-40B4-BE49-F238E27FC236}">
                <a16:creationId xmlns:a16="http://schemas.microsoft.com/office/drawing/2014/main" id="{B39159B7-270E-324F-BE3F-0228878455E0}"/>
              </a:ext>
            </a:extLst>
          </p:cNvPr>
          <p:cNvSpPr txBox="1"/>
          <p:nvPr/>
        </p:nvSpPr>
        <p:spPr>
          <a:xfrm>
            <a:off x="974803" y="2766572"/>
            <a:ext cx="3179618" cy="761747"/>
          </a:xfrm>
          <a:prstGeom prst="rect">
            <a:avLst/>
          </a:prstGeom>
          <a:noFill/>
        </p:spPr>
        <p:txBody>
          <a:bodyPr wrap="square" rtlCol="0">
            <a:spAutoFit/>
          </a:bodyPr>
          <a:lstStyle/>
          <a:p>
            <a:pPr algn="ctr"/>
            <a:r>
              <a:rPr lang="en-US" sz="1200" b="1" dirty="0"/>
              <a:t>SGR</a:t>
            </a:r>
            <a:endParaRPr lang="en-US" sz="1050" b="1" dirty="0"/>
          </a:p>
          <a:p>
            <a:pPr algn="ctr"/>
            <a:r>
              <a:rPr lang="en-US" sz="1050" dirty="0"/>
              <a:t>Nitrification</a:t>
            </a:r>
          </a:p>
          <a:p>
            <a:pPr algn="ctr"/>
            <a:r>
              <a:rPr lang="en-US" sz="1050" dirty="0"/>
              <a:t>EPS Reduction</a:t>
            </a:r>
          </a:p>
          <a:p>
            <a:pPr algn="ctr"/>
            <a:r>
              <a:rPr lang="en-US" sz="1050" dirty="0"/>
              <a:t>Alkalinity Reduction</a:t>
            </a:r>
          </a:p>
        </p:txBody>
      </p:sp>
      <p:sp>
        <p:nvSpPr>
          <p:cNvPr id="17" name="TextBox 16">
            <a:extLst>
              <a:ext uri="{FF2B5EF4-FFF2-40B4-BE49-F238E27FC236}">
                <a16:creationId xmlns:a16="http://schemas.microsoft.com/office/drawing/2014/main" id="{48A23D98-A1D0-3B41-89F6-F446789CD623}"/>
              </a:ext>
            </a:extLst>
          </p:cNvPr>
          <p:cNvSpPr txBox="1"/>
          <p:nvPr/>
        </p:nvSpPr>
        <p:spPr>
          <a:xfrm>
            <a:off x="974803" y="2018761"/>
            <a:ext cx="3179618" cy="438582"/>
          </a:xfrm>
          <a:prstGeom prst="rect">
            <a:avLst/>
          </a:prstGeom>
          <a:noFill/>
        </p:spPr>
        <p:txBody>
          <a:bodyPr wrap="square" rtlCol="0">
            <a:spAutoFit/>
          </a:bodyPr>
          <a:lstStyle/>
          <a:p>
            <a:pPr algn="ctr"/>
            <a:r>
              <a:rPr lang="en-US" sz="1200" b="1" dirty="0"/>
              <a:t>Anaerobic Digester</a:t>
            </a:r>
          </a:p>
          <a:p>
            <a:pPr algn="ctr"/>
            <a:r>
              <a:rPr lang="en-US" sz="1050" dirty="0"/>
              <a:t>VS &amp; COD Destruction</a:t>
            </a:r>
          </a:p>
        </p:txBody>
      </p:sp>
      <p:cxnSp>
        <p:nvCxnSpPr>
          <p:cNvPr id="21" name="Straight Arrow Connector 20">
            <a:extLst>
              <a:ext uri="{FF2B5EF4-FFF2-40B4-BE49-F238E27FC236}">
                <a16:creationId xmlns:a16="http://schemas.microsoft.com/office/drawing/2014/main" id="{14075EE7-6681-D242-80CC-50A51061E19C}"/>
              </a:ext>
            </a:extLst>
          </p:cNvPr>
          <p:cNvCxnSpPr>
            <a:cxnSpLocks/>
          </p:cNvCxnSpPr>
          <p:nvPr/>
        </p:nvCxnSpPr>
        <p:spPr>
          <a:xfrm>
            <a:off x="5801186" y="1931737"/>
            <a:ext cx="11589" cy="258682"/>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C9281FD-120B-F64F-AA9F-532DF61DA9AD}"/>
              </a:ext>
            </a:extLst>
          </p:cNvPr>
          <p:cNvSpPr txBox="1"/>
          <p:nvPr/>
        </p:nvSpPr>
        <p:spPr>
          <a:xfrm>
            <a:off x="4236524" y="2183303"/>
            <a:ext cx="3179618" cy="761747"/>
          </a:xfrm>
          <a:prstGeom prst="rect">
            <a:avLst/>
          </a:prstGeom>
          <a:noFill/>
        </p:spPr>
        <p:txBody>
          <a:bodyPr wrap="square" rtlCol="0">
            <a:spAutoFit/>
          </a:bodyPr>
          <a:lstStyle/>
          <a:p>
            <a:pPr algn="ctr"/>
            <a:r>
              <a:rPr lang="en-US" sz="1200" b="1" dirty="0"/>
              <a:t>SNDR</a:t>
            </a:r>
            <a:endParaRPr lang="en-US" sz="1050" b="1" dirty="0"/>
          </a:p>
          <a:p>
            <a:pPr algn="ctr"/>
            <a:r>
              <a:rPr lang="en-US" sz="1050" dirty="0"/>
              <a:t>Nitrification/Denitrification</a:t>
            </a:r>
          </a:p>
          <a:p>
            <a:pPr algn="ctr"/>
            <a:r>
              <a:rPr lang="en-US" sz="1050" dirty="0"/>
              <a:t>EPS Reduction</a:t>
            </a:r>
          </a:p>
          <a:p>
            <a:pPr algn="ctr"/>
            <a:r>
              <a:rPr lang="en-US" sz="1050" dirty="0"/>
              <a:t>Alkalinity Reduction</a:t>
            </a:r>
          </a:p>
        </p:txBody>
      </p:sp>
      <p:cxnSp>
        <p:nvCxnSpPr>
          <p:cNvPr id="24" name="Straight Arrow Connector 23">
            <a:extLst>
              <a:ext uri="{FF2B5EF4-FFF2-40B4-BE49-F238E27FC236}">
                <a16:creationId xmlns:a16="http://schemas.microsoft.com/office/drawing/2014/main" id="{AFA3E07A-4230-584D-8D9D-293D4A35F2F9}"/>
              </a:ext>
            </a:extLst>
          </p:cNvPr>
          <p:cNvCxnSpPr>
            <a:cxnSpLocks/>
          </p:cNvCxnSpPr>
          <p:nvPr/>
        </p:nvCxnSpPr>
        <p:spPr>
          <a:xfrm flipH="1">
            <a:off x="2580624" y="2479388"/>
            <a:ext cx="1" cy="258682"/>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292A442-3F46-4544-89C6-E731D969DABC}"/>
              </a:ext>
            </a:extLst>
          </p:cNvPr>
          <p:cNvCxnSpPr>
            <a:cxnSpLocks/>
          </p:cNvCxnSpPr>
          <p:nvPr/>
        </p:nvCxnSpPr>
        <p:spPr>
          <a:xfrm>
            <a:off x="1417188" y="1267517"/>
            <a:ext cx="342373"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07D901-44BB-4999-A3F3-3E7C61D04449}"/>
              </a:ext>
            </a:extLst>
          </p:cNvPr>
          <p:cNvCxnSpPr>
            <a:cxnSpLocks/>
          </p:cNvCxnSpPr>
          <p:nvPr/>
        </p:nvCxnSpPr>
        <p:spPr>
          <a:xfrm>
            <a:off x="1417188" y="1267517"/>
            <a:ext cx="0" cy="1615827"/>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1A4EEA1-0CAD-41DB-BBBC-6B0C2B6B91D5}"/>
              </a:ext>
            </a:extLst>
          </p:cNvPr>
          <p:cNvCxnSpPr>
            <a:cxnSpLocks/>
          </p:cNvCxnSpPr>
          <p:nvPr/>
        </p:nvCxnSpPr>
        <p:spPr>
          <a:xfrm flipH="1">
            <a:off x="1417189" y="2885594"/>
            <a:ext cx="848354"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0989914-7A20-4DFB-9799-D134B358C926}"/>
              </a:ext>
            </a:extLst>
          </p:cNvPr>
          <p:cNvSpPr txBox="1"/>
          <p:nvPr/>
        </p:nvSpPr>
        <p:spPr>
          <a:xfrm>
            <a:off x="974803" y="3710589"/>
            <a:ext cx="3179618" cy="438582"/>
          </a:xfrm>
          <a:prstGeom prst="rect">
            <a:avLst/>
          </a:prstGeom>
          <a:noFill/>
        </p:spPr>
        <p:txBody>
          <a:bodyPr wrap="square" rtlCol="0">
            <a:spAutoFit/>
          </a:bodyPr>
          <a:lstStyle/>
          <a:p>
            <a:pPr algn="ctr"/>
            <a:r>
              <a:rPr lang="en-US" sz="1200" b="1" dirty="0"/>
              <a:t>TPR </a:t>
            </a:r>
          </a:p>
          <a:p>
            <a:pPr algn="ctr"/>
            <a:r>
              <a:rPr lang="en-US" sz="1050" dirty="0"/>
              <a:t>Dewatering</a:t>
            </a:r>
          </a:p>
        </p:txBody>
      </p:sp>
      <p:cxnSp>
        <p:nvCxnSpPr>
          <p:cNvPr id="41" name="Straight Arrow Connector 40">
            <a:extLst>
              <a:ext uri="{FF2B5EF4-FFF2-40B4-BE49-F238E27FC236}">
                <a16:creationId xmlns:a16="http://schemas.microsoft.com/office/drawing/2014/main" id="{D9F14F9E-5987-4DBC-A2E7-90DF6456BD83}"/>
              </a:ext>
            </a:extLst>
          </p:cNvPr>
          <p:cNvCxnSpPr>
            <a:cxnSpLocks/>
          </p:cNvCxnSpPr>
          <p:nvPr/>
        </p:nvCxnSpPr>
        <p:spPr>
          <a:xfrm flipH="1">
            <a:off x="2564611" y="3484779"/>
            <a:ext cx="1" cy="258682"/>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A053A53-2E3D-4CD6-B401-8FE3DBA94441}"/>
              </a:ext>
            </a:extLst>
          </p:cNvPr>
          <p:cNvCxnSpPr>
            <a:cxnSpLocks/>
          </p:cNvCxnSpPr>
          <p:nvPr/>
        </p:nvCxnSpPr>
        <p:spPr>
          <a:xfrm flipH="1">
            <a:off x="634639" y="3828028"/>
            <a:ext cx="1607306" cy="24395"/>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2C51640-A25B-417A-A03C-E87E9F792547}"/>
              </a:ext>
            </a:extLst>
          </p:cNvPr>
          <p:cNvCxnSpPr>
            <a:cxnSpLocks/>
          </p:cNvCxnSpPr>
          <p:nvPr/>
        </p:nvCxnSpPr>
        <p:spPr>
          <a:xfrm>
            <a:off x="617220" y="583510"/>
            <a:ext cx="17419" cy="3268913"/>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6D1D6BC-BA87-4EC5-8C8A-9C97A9B6D566}"/>
              </a:ext>
            </a:extLst>
          </p:cNvPr>
          <p:cNvCxnSpPr>
            <a:cxnSpLocks/>
          </p:cNvCxnSpPr>
          <p:nvPr/>
        </p:nvCxnSpPr>
        <p:spPr>
          <a:xfrm>
            <a:off x="617220" y="583511"/>
            <a:ext cx="2253320"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B438423-82E3-4DE5-86EA-21F7ACCD32C2}"/>
              </a:ext>
            </a:extLst>
          </p:cNvPr>
          <p:cNvSpPr txBox="1"/>
          <p:nvPr/>
        </p:nvSpPr>
        <p:spPr>
          <a:xfrm>
            <a:off x="-309078" y="631049"/>
            <a:ext cx="3179618" cy="276999"/>
          </a:xfrm>
          <a:prstGeom prst="rect">
            <a:avLst/>
          </a:prstGeom>
          <a:noFill/>
        </p:spPr>
        <p:txBody>
          <a:bodyPr wrap="square" rtlCol="0">
            <a:spAutoFit/>
          </a:bodyPr>
          <a:lstStyle/>
          <a:p>
            <a:pPr algn="ctr"/>
            <a:r>
              <a:rPr lang="en-US" sz="1200" dirty="0"/>
              <a:t>Low P Return</a:t>
            </a:r>
          </a:p>
        </p:txBody>
      </p:sp>
      <p:cxnSp>
        <p:nvCxnSpPr>
          <p:cNvPr id="51" name="Straight Arrow Connector 50">
            <a:extLst>
              <a:ext uri="{FF2B5EF4-FFF2-40B4-BE49-F238E27FC236}">
                <a16:creationId xmlns:a16="http://schemas.microsoft.com/office/drawing/2014/main" id="{FC3DCF06-0EF5-493F-89E2-FF4FCDC87C55}"/>
              </a:ext>
            </a:extLst>
          </p:cNvPr>
          <p:cNvCxnSpPr>
            <a:cxnSpLocks/>
          </p:cNvCxnSpPr>
          <p:nvPr/>
        </p:nvCxnSpPr>
        <p:spPr>
          <a:xfrm>
            <a:off x="5812776" y="2921967"/>
            <a:ext cx="0" cy="258682"/>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6274387-0984-4A42-AB53-B3AE5D3D42FE}"/>
              </a:ext>
            </a:extLst>
          </p:cNvPr>
          <p:cNvCxnSpPr>
            <a:cxnSpLocks/>
          </p:cNvCxnSpPr>
          <p:nvPr/>
        </p:nvCxnSpPr>
        <p:spPr>
          <a:xfrm flipH="1">
            <a:off x="6183915" y="3247303"/>
            <a:ext cx="1655976"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8BA986B-0E72-4B0A-B070-B70B62906FC6}"/>
              </a:ext>
            </a:extLst>
          </p:cNvPr>
          <p:cNvCxnSpPr>
            <a:cxnSpLocks/>
          </p:cNvCxnSpPr>
          <p:nvPr/>
        </p:nvCxnSpPr>
        <p:spPr>
          <a:xfrm>
            <a:off x="7855904" y="583511"/>
            <a:ext cx="0" cy="2663792"/>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310E71F-A495-49EB-9ED0-07E09854C035}"/>
              </a:ext>
            </a:extLst>
          </p:cNvPr>
          <p:cNvCxnSpPr>
            <a:cxnSpLocks/>
          </p:cNvCxnSpPr>
          <p:nvPr/>
        </p:nvCxnSpPr>
        <p:spPr>
          <a:xfrm flipH="1">
            <a:off x="5937806" y="583511"/>
            <a:ext cx="1918099" cy="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94B2C874-D582-48A9-8632-75E90F30A075}"/>
              </a:ext>
            </a:extLst>
          </p:cNvPr>
          <p:cNvSpPr txBox="1"/>
          <p:nvPr/>
        </p:nvSpPr>
        <p:spPr>
          <a:xfrm>
            <a:off x="5654655" y="626100"/>
            <a:ext cx="3179618" cy="276999"/>
          </a:xfrm>
          <a:prstGeom prst="rect">
            <a:avLst/>
          </a:prstGeom>
          <a:noFill/>
        </p:spPr>
        <p:txBody>
          <a:bodyPr wrap="square" rtlCol="0">
            <a:spAutoFit/>
          </a:bodyPr>
          <a:lstStyle/>
          <a:p>
            <a:pPr algn="ctr"/>
            <a:r>
              <a:rPr lang="en-US" sz="1200" dirty="0"/>
              <a:t>Low P Return</a:t>
            </a:r>
          </a:p>
        </p:txBody>
      </p:sp>
      <p:cxnSp>
        <p:nvCxnSpPr>
          <p:cNvPr id="63" name="Straight Arrow Connector 62">
            <a:extLst>
              <a:ext uri="{FF2B5EF4-FFF2-40B4-BE49-F238E27FC236}">
                <a16:creationId xmlns:a16="http://schemas.microsoft.com/office/drawing/2014/main" id="{12B0C34A-C07B-4C1C-9353-9B5F8540515E}"/>
              </a:ext>
            </a:extLst>
          </p:cNvPr>
          <p:cNvCxnSpPr>
            <a:cxnSpLocks/>
          </p:cNvCxnSpPr>
          <p:nvPr/>
        </p:nvCxnSpPr>
        <p:spPr>
          <a:xfrm flipH="1">
            <a:off x="1977588" y="4140879"/>
            <a:ext cx="235576" cy="191716"/>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1CB47B30-FFE5-47E5-878A-1AB89FD5C435}"/>
              </a:ext>
            </a:extLst>
          </p:cNvPr>
          <p:cNvSpPr txBox="1"/>
          <p:nvPr/>
        </p:nvSpPr>
        <p:spPr>
          <a:xfrm>
            <a:off x="4236524" y="3173532"/>
            <a:ext cx="3179618" cy="438582"/>
          </a:xfrm>
          <a:prstGeom prst="rect">
            <a:avLst/>
          </a:prstGeom>
          <a:noFill/>
        </p:spPr>
        <p:txBody>
          <a:bodyPr wrap="square" rtlCol="0">
            <a:spAutoFit/>
          </a:bodyPr>
          <a:lstStyle/>
          <a:p>
            <a:pPr algn="ctr"/>
            <a:r>
              <a:rPr lang="en-US" sz="1200" b="1" dirty="0"/>
              <a:t>TPR </a:t>
            </a:r>
          </a:p>
          <a:p>
            <a:pPr algn="ctr"/>
            <a:r>
              <a:rPr lang="en-US" sz="1050" dirty="0"/>
              <a:t>Dewatering</a:t>
            </a:r>
          </a:p>
        </p:txBody>
      </p:sp>
      <p:cxnSp>
        <p:nvCxnSpPr>
          <p:cNvPr id="74" name="Straight Arrow Connector 73">
            <a:extLst>
              <a:ext uri="{FF2B5EF4-FFF2-40B4-BE49-F238E27FC236}">
                <a16:creationId xmlns:a16="http://schemas.microsoft.com/office/drawing/2014/main" id="{71798998-380D-448F-A9B3-F956B241651F}"/>
              </a:ext>
            </a:extLst>
          </p:cNvPr>
          <p:cNvCxnSpPr>
            <a:cxnSpLocks/>
          </p:cNvCxnSpPr>
          <p:nvPr/>
        </p:nvCxnSpPr>
        <p:spPr>
          <a:xfrm>
            <a:off x="2818160" y="4127241"/>
            <a:ext cx="235576" cy="191716"/>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B3D4B8CA-E9D1-4BE4-B613-F5153DBAEAFA}"/>
              </a:ext>
            </a:extLst>
          </p:cNvPr>
          <p:cNvSpPr txBox="1"/>
          <p:nvPr/>
        </p:nvSpPr>
        <p:spPr>
          <a:xfrm>
            <a:off x="953468" y="4315868"/>
            <a:ext cx="3179618" cy="276999"/>
          </a:xfrm>
          <a:prstGeom prst="rect">
            <a:avLst/>
          </a:prstGeom>
          <a:noFill/>
        </p:spPr>
        <p:txBody>
          <a:bodyPr wrap="square" rtlCol="0">
            <a:spAutoFit/>
          </a:bodyPr>
          <a:lstStyle/>
          <a:p>
            <a:pPr algn="ctr"/>
            <a:r>
              <a:rPr lang="en-US" sz="1200" dirty="0"/>
              <a:t>Low P Cake              P Product</a:t>
            </a:r>
          </a:p>
        </p:txBody>
      </p:sp>
      <p:cxnSp>
        <p:nvCxnSpPr>
          <p:cNvPr id="77" name="Straight Arrow Connector 76">
            <a:extLst>
              <a:ext uri="{FF2B5EF4-FFF2-40B4-BE49-F238E27FC236}">
                <a16:creationId xmlns:a16="http://schemas.microsoft.com/office/drawing/2014/main" id="{6A0BB398-37EB-4A15-892C-06BB7F3D85AC}"/>
              </a:ext>
            </a:extLst>
          </p:cNvPr>
          <p:cNvCxnSpPr>
            <a:cxnSpLocks/>
          </p:cNvCxnSpPr>
          <p:nvPr/>
        </p:nvCxnSpPr>
        <p:spPr>
          <a:xfrm flipH="1">
            <a:off x="5267462" y="3642817"/>
            <a:ext cx="235575" cy="191716"/>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689D8466-515A-4B10-91FF-974D9BEB167B}"/>
              </a:ext>
            </a:extLst>
          </p:cNvPr>
          <p:cNvCxnSpPr>
            <a:cxnSpLocks/>
          </p:cNvCxnSpPr>
          <p:nvPr/>
        </p:nvCxnSpPr>
        <p:spPr>
          <a:xfrm>
            <a:off x="6108033" y="3629179"/>
            <a:ext cx="235576" cy="191716"/>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457B6B0-104E-4544-8638-BE5405C717EF}"/>
              </a:ext>
            </a:extLst>
          </p:cNvPr>
          <p:cNvCxnSpPr>
            <a:cxnSpLocks/>
          </p:cNvCxnSpPr>
          <p:nvPr/>
        </p:nvCxnSpPr>
        <p:spPr>
          <a:xfrm>
            <a:off x="4638908" y="907051"/>
            <a:ext cx="834529" cy="31122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3D4B8CA-E9D1-4BE4-B613-F5153DBAEAFA}"/>
              </a:ext>
            </a:extLst>
          </p:cNvPr>
          <p:cNvSpPr txBox="1"/>
          <p:nvPr/>
        </p:nvSpPr>
        <p:spPr>
          <a:xfrm>
            <a:off x="4222967" y="3828028"/>
            <a:ext cx="3179618" cy="276999"/>
          </a:xfrm>
          <a:prstGeom prst="rect">
            <a:avLst/>
          </a:prstGeom>
          <a:noFill/>
        </p:spPr>
        <p:txBody>
          <a:bodyPr wrap="square" rtlCol="0">
            <a:spAutoFit/>
          </a:bodyPr>
          <a:lstStyle/>
          <a:p>
            <a:pPr algn="ctr"/>
            <a:r>
              <a:rPr lang="en-US" sz="1200" dirty="0"/>
              <a:t>Low P Cake              P Product</a:t>
            </a:r>
          </a:p>
        </p:txBody>
      </p:sp>
      <p:pic>
        <p:nvPicPr>
          <p:cNvPr id="3" name="Audio 2">
            <a:hlinkClick r:id="" action="ppaction://media"/>
            <a:extLst>
              <a:ext uri="{FF2B5EF4-FFF2-40B4-BE49-F238E27FC236}">
                <a16:creationId xmlns:a16="http://schemas.microsoft.com/office/drawing/2014/main" id="{B0E589BC-35CB-49CF-9DB3-FEA034B7C5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72500" y="4572000"/>
            <a:ext cx="457200" cy="457200"/>
          </a:xfrm>
          <a:prstGeom prst="rect">
            <a:avLst/>
          </a:prstGeom>
        </p:spPr>
      </p:pic>
    </p:spTree>
    <p:extLst>
      <p:ext uri="{BB962C8B-B14F-4D97-AF65-F5344CB8AC3E}">
        <p14:creationId xmlns:p14="http://schemas.microsoft.com/office/powerpoint/2010/main" val="1306760687"/>
      </p:ext>
    </p:extLst>
  </p:cSld>
  <p:clrMapOvr>
    <a:masterClrMapping/>
  </p:clrMapOvr>
  <mc:AlternateContent xmlns:mc="http://schemas.openxmlformats.org/markup-compatibility/2006" xmlns:p14="http://schemas.microsoft.com/office/powerpoint/2010/main">
    <mc:Choice Requires="p14">
      <p:transition spd="slow" p14:dur="2000" advTm="38104"/>
    </mc:Choice>
    <mc:Fallback xmlns="">
      <p:transition spd="slow" advTm="38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F0910-7F50-4C9C-9067-017614AC5751}"/>
              </a:ext>
            </a:extLst>
          </p:cNvPr>
          <p:cNvSpPr>
            <a:spLocks noGrp="1"/>
          </p:cNvSpPr>
          <p:nvPr>
            <p:ph type="title"/>
          </p:nvPr>
        </p:nvSpPr>
        <p:spPr/>
        <p:txBody>
          <a:bodyPr/>
          <a:lstStyle/>
          <a:p>
            <a:r>
              <a:rPr lang="en-US" dirty="0"/>
              <a:t>Case Study – SSI Ash</a:t>
            </a:r>
          </a:p>
        </p:txBody>
      </p:sp>
      <p:sp>
        <p:nvSpPr>
          <p:cNvPr id="3" name="Content Placeholder 2">
            <a:extLst>
              <a:ext uri="{FF2B5EF4-FFF2-40B4-BE49-F238E27FC236}">
                <a16:creationId xmlns:a16="http://schemas.microsoft.com/office/drawing/2014/main" id="{14CA89FF-862A-420B-A5AE-73CC86A4160B}"/>
              </a:ext>
            </a:extLst>
          </p:cNvPr>
          <p:cNvSpPr>
            <a:spLocks noGrp="1"/>
          </p:cNvSpPr>
          <p:nvPr>
            <p:ph idx="1"/>
          </p:nvPr>
        </p:nvSpPr>
        <p:spPr/>
        <p:txBody>
          <a:bodyPr>
            <a:normAutofit fontScale="92500"/>
          </a:bodyPr>
          <a:lstStyle/>
          <a:p>
            <a:r>
              <a:rPr lang="en-US" dirty="0"/>
              <a:t>German Policy Directive: example, </a:t>
            </a:r>
            <a:r>
              <a:rPr lang="en-US" dirty="0" err="1"/>
              <a:t>TetraPhos</a:t>
            </a:r>
            <a:r>
              <a:rPr lang="en-US" dirty="0"/>
              <a:t> from </a:t>
            </a:r>
            <a:r>
              <a:rPr lang="en-US" dirty="0" err="1"/>
              <a:t>Remondis</a:t>
            </a:r>
            <a:r>
              <a:rPr lang="en-US" dirty="0"/>
              <a:t> Aqua, wet chemical extraction of P from SSI Ash; also </a:t>
            </a:r>
            <a:r>
              <a:rPr lang="en-US" dirty="0" err="1"/>
              <a:t>EasyMining</a:t>
            </a:r>
            <a:r>
              <a:rPr lang="en-US" dirty="0"/>
              <a:t> Sweden, and </a:t>
            </a:r>
            <a:r>
              <a:rPr lang="en-US" dirty="0" err="1"/>
              <a:t>Outotech</a:t>
            </a:r>
            <a:r>
              <a:rPr lang="en-US" dirty="0"/>
              <a:t> GmbH.</a:t>
            </a:r>
          </a:p>
          <a:p>
            <a:r>
              <a:rPr lang="en-US" dirty="0"/>
              <a:t>Direct Use of SSI Ash for P fertilization: NEORSD Southerly, Cleveland, OH (Nick </a:t>
            </a:r>
            <a:r>
              <a:rPr lang="en-US" dirty="0" err="1"/>
              <a:t>Basta</a:t>
            </a:r>
            <a:r>
              <a:rPr lang="en-US" dirty="0"/>
              <a:t>, The Ohio State University); Metro Council Environmental Services, Minneapolis, MN (Persephone Ma, University of Minnesota)</a:t>
            </a:r>
          </a:p>
        </p:txBody>
      </p:sp>
    </p:spTree>
    <p:extLst>
      <p:ext uri="{BB962C8B-B14F-4D97-AF65-F5344CB8AC3E}">
        <p14:creationId xmlns:p14="http://schemas.microsoft.com/office/powerpoint/2010/main" val="1705477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ED797-EEEE-4E05-9804-263E25BB33F7}"/>
              </a:ext>
            </a:extLst>
          </p:cNvPr>
          <p:cNvSpPr>
            <a:spLocks noGrp="1"/>
          </p:cNvSpPr>
          <p:nvPr>
            <p:ph type="title"/>
          </p:nvPr>
        </p:nvSpPr>
        <p:spPr>
          <a:xfrm>
            <a:off x="734786" y="0"/>
            <a:ext cx="7281454" cy="857250"/>
          </a:xfrm>
        </p:spPr>
        <p:txBody>
          <a:bodyPr>
            <a:normAutofit/>
          </a:bodyPr>
          <a:lstStyle/>
          <a:p>
            <a:r>
              <a:rPr lang="en-US" sz="4400" dirty="0">
                <a:solidFill>
                  <a:srgbClr val="000000"/>
                </a:solidFill>
                <a:latin typeface="Calibri Light" panose="020F0302020204030204" pitchFamily="34" charset="0"/>
                <a:cs typeface="Calibri Light" panose="020F0302020204030204" pitchFamily="34" charset="0"/>
              </a:rPr>
              <a:t>Challenge: Nutrient Balance</a:t>
            </a:r>
          </a:p>
        </p:txBody>
      </p:sp>
      <p:sp>
        <p:nvSpPr>
          <p:cNvPr id="4" name="Footer Placeholder 3">
            <a:extLst>
              <a:ext uri="{FF2B5EF4-FFF2-40B4-BE49-F238E27FC236}">
                <a16:creationId xmlns:a16="http://schemas.microsoft.com/office/drawing/2014/main" id="{D1FC697E-DC36-4352-90D7-92F26C1FE8C1}"/>
              </a:ext>
            </a:extLst>
          </p:cNvPr>
          <p:cNvSpPr>
            <a:spLocks noGrp="1"/>
          </p:cNvSpPr>
          <p:nvPr>
            <p:ph type="ftr" sz="quarter" idx="11"/>
          </p:nvPr>
        </p:nvSpPr>
        <p:spPr>
          <a:xfrm>
            <a:off x="2773017" y="6232386"/>
            <a:ext cx="3657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The 16</a:t>
            </a:r>
            <a:r>
              <a:rPr lang="en-US" baseline="30000"/>
              <a:t>th</a:t>
            </a:r>
            <a:r>
              <a:rPr lang="en-US"/>
              <a:t> IWA Leading Edge Conference</a:t>
            </a:r>
            <a:endParaRPr lang="en-US" dirty="0"/>
          </a:p>
        </p:txBody>
      </p:sp>
      <p:sp>
        <p:nvSpPr>
          <p:cNvPr id="5" name="Slide Number Placeholder 4">
            <a:extLst>
              <a:ext uri="{FF2B5EF4-FFF2-40B4-BE49-F238E27FC236}">
                <a16:creationId xmlns:a16="http://schemas.microsoft.com/office/drawing/2014/main" id="{24595F98-41FA-45B6-87FA-437815FC789A}"/>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C8549-DD5D-4B03-BACE-D732F1FE4D94}" type="slidenum">
              <a:rPr lang="en-US" smtClean="0"/>
              <a:pPr/>
              <a:t>3</a:t>
            </a:fld>
            <a:endParaRPr lang="en-US" dirty="0"/>
          </a:p>
        </p:txBody>
      </p:sp>
      <p:pic>
        <p:nvPicPr>
          <p:cNvPr id="10" name="Content Placeholder 9">
            <a:extLst>
              <a:ext uri="{FF2B5EF4-FFF2-40B4-BE49-F238E27FC236}">
                <a16:creationId xmlns:a16="http://schemas.microsoft.com/office/drawing/2014/main" id="{8B0E28FF-F38D-4D6D-8968-D702D7A9D81F}"/>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632911" y="1211917"/>
            <a:ext cx="1600339" cy="1600339"/>
          </a:xfrm>
        </p:spPr>
      </p:pic>
      <p:sp>
        <p:nvSpPr>
          <p:cNvPr id="11" name="TextBox 10">
            <a:extLst>
              <a:ext uri="{FF2B5EF4-FFF2-40B4-BE49-F238E27FC236}">
                <a16:creationId xmlns:a16="http://schemas.microsoft.com/office/drawing/2014/main" id="{4F38B3DC-578D-4F61-91D7-8DEBD3FF1003}"/>
              </a:ext>
            </a:extLst>
          </p:cNvPr>
          <p:cNvSpPr txBox="1"/>
          <p:nvPr/>
        </p:nvSpPr>
        <p:spPr>
          <a:xfrm>
            <a:off x="1657350" y="2857500"/>
            <a:ext cx="1565413" cy="253916"/>
          </a:xfrm>
          <a:prstGeom prst="rect">
            <a:avLst/>
          </a:prstGeom>
          <a:noFill/>
        </p:spPr>
        <p:txBody>
          <a:bodyPr wrap="square" rtlCol="0">
            <a:spAutoFit/>
          </a:bodyPr>
          <a:lstStyle/>
          <a:p>
            <a:r>
              <a:rPr lang="en-US" sz="1050" dirty="0"/>
              <a:t>CNP </a:t>
            </a:r>
            <a:r>
              <a:rPr lang="en-US" sz="1050" dirty="0" err="1"/>
              <a:t>AirPrex</a:t>
            </a:r>
            <a:r>
              <a:rPr lang="en-US" sz="1050" dirty="0"/>
              <a:t> in Berlin</a:t>
            </a:r>
          </a:p>
        </p:txBody>
      </p:sp>
      <p:pic>
        <p:nvPicPr>
          <p:cNvPr id="2050" name="Picture 2" descr="Image result for ostara pearl nutrient recovery process">
            <a:extLst>
              <a:ext uri="{FF2B5EF4-FFF2-40B4-BE49-F238E27FC236}">
                <a16:creationId xmlns:a16="http://schemas.microsoft.com/office/drawing/2014/main" id="{94F59659-6027-4579-A283-4A2D9DF12CF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34572" y="1171374"/>
            <a:ext cx="1364456" cy="18859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F59B0FC-F628-4BFD-83D9-9C39CA481F7D}"/>
              </a:ext>
            </a:extLst>
          </p:cNvPr>
          <p:cNvSpPr txBox="1"/>
          <p:nvPr/>
        </p:nvSpPr>
        <p:spPr>
          <a:xfrm>
            <a:off x="4409929" y="3030344"/>
            <a:ext cx="1600200" cy="253916"/>
          </a:xfrm>
          <a:prstGeom prst="rect">
            <a:avLst/>
          </a:prstGeom>
          <a:noFill/>
        </p:spPr>
        <p:txBody>
          <a:bodyPr wrap="square" rtlCol="0">
            <a:spAutoFit/>
          </a:bodyPr>
          <a:lstStyle/>
          <a:p>
            <a:r>
              <a:rPr lang="en-US" sz="1050" dirty="0"/>
              <a:t>Ostara’s Pearl Process</a:t>
            </a:r>
          </a:p>
        </p:txBody>
      </p:sp>
      <p:pic>
        <p:nvPicPr>
          <p:cNvPr id="2052" name="Picture 4" descr="https://static.wixstatic.com/media/26fcb4_fa9c83b0a13946d4a85db6ca1b4a5c6f~mv2_d_2032_1518_s_2.png/v1/fill/w_710,h_258,al_c,usm_0.66_1.00_0.01/26fcb4_fa9c83b0a13946d4a85db6ca1b4a5c6f~mv2_d_2032_1518_s_2.png">
            <a:extLst>
              <a:ext uri="{FF2B5EF4-FFF2-40B4-BE49-F238E27FC236}">
                <a16:creationId xmlns:a16="http://schemas.microsoft.com/office/drawing/2014/main" id="{F50598E9-1847-4DA0-86F8-FDA824F250A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81038" y="3162391"/>
            <a:ext cx="3062971" cy="11130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4830D6B-BD69-40A9-940A-74EEC7764160}"/>
              </a:ext>
            </a:extLst>
          </p:cNvPr>
          <p:cNvSpPr txBox="1"/>
          <p:nvPr/>
        </p:nvSpPr>
        <p:spPr>
          <a:xfrm>
            <a:off x="1691278" y="4118638"/>
            <a:ext cx="3062970" cy="253916"/>
          </a:xfrm>
          <a:prstGeom prst="rect">
            <a:avLst/>
          </a:prstGeom>
          <a:noFill/>
        </p:spPr>
        <p:txBody>
          <a:bodyPr wrap="square" rtlCol="0">
            <a:spAutoFit/>
          </a:bodyPr>
          <a:lstStyle/>
          <a:p>
            <a:r>
              <a:rPr lang="en-US" sz="1050" dirty="0"/>
              <a:t>Renewable Nutrients </a:t>
            </a:r>
            <a:r>
              <a:rPr lang="en-US" sz="1050" dirty="0" err="1"/>
              <a:t>QuickWash</a:t>
            </a:r>
            <a:endParaRPr lang="en-US" sz="1050" dirty="0"/>
          </a:p>
        </p:txBody>
      </p:sp>
      <p:pic>
        <p:nvPicPr>
          <p:cNvPr id="2054" name="Picture 6" descr="Image result for Multiform Harvest phosphorus recovery">
            <a:extLst>
              <a:ext uri="{FF2B5EF4-FFF2-40B4-BE49-F238E27FC236}">
                <a16:creationId xmlns:a16="http://schemas.microsoft.com/office/drawing/2014/main" id="{02DE0F99-E001-4A0D-A0D3-0D1F144ED8F7}"/>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09929" y="3261178"/>
            <a:ext cx="1728788" cy="12896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31590C4-8589-4FA7-8EAF-444FFC2040BB}"/>
              </a:ext>
            </a:extLst>
          </p:cNvPr>
          <p:cNvSpPr txBox="1"/>
          <p:nvPr/>
        </p:nvSpPr>
        <p:spPr>
          <a:xfrm>
            <a:off x="6172201" y="1211917"/>
            <a:ext cx="2024742" cy="2169825"/>
          </a:xfrm>
          <a:prstGeom prst="rect">
            <a:avLst/>
          </a:prstGeom>
          <a:noFill/>
        </p:spPr>
        <p:txBody>
          <a:bodyPr wrap="square" rtlCol="0">
            <a:spAutoFit/>
          </a:bodyPr>
          <a:lstStyle/>
          <a:p>
            <a:r>
              <a:rPr lang="en-US" sz="1350" dirty="0"/>
              <a:t>The balance of N and P in biosolids is agronomically wrong.  The engineering challenge of the day is to extract phosphorus and to retain nitrogen in the biosolids.  We are still waiting for the right combination of technologies…</a:t>
            </a:r>
          </a:p>
        </p:txBody>
      </p:sp>
    </p:spTree>
    <p:extLst>
      <p:ext uri="{BB962C8B-B14F-4D97-AF65-F5344CB8AC3E}">
        <p14:creationId xmlns:p14="http://schemas.microsoft.com/office/powerpoint/2010/main" val="2683660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96EC-65A3-4449-B272-8B7B42C8D13C}"/>
              </a:ext>
            </a:extLst>
          </p:cNvPr>
          <p:cNvSpPr>
            <a:spLocks noGrp="1"/>
          </p:cNvSpPr>
          <p:nvPr>
            <p:ph type="title"/>
          </p:nvPr>
        </p:nvSpPr>
        <p:spPr/>
        <p:txBody>
          <a:bodyPr/>
          <a:lstStyle/>
          <a:p>
            <a:r>
              <a:rPr lang="en-US" dirty="0"/>
              <a:t>Drivers for P Extraction</a:t>
            </a:r>
          </a:p>
        </p:txBody>
      </p:sp>
      <p:sp>
        <p:nvSpPr>
          <p:cNvPr id="3" name="Content Placeholder 2">
            <a:extLst>
              <a:ext uri="{FF2B5EF4-FFF2-40B4-BE49-F238E27FC236}">
                <a16:creationId xmlns:a16="http://schemas.microsoft.com/office/drawing/2014/main" id="{7C3A748F-C8C4-4929-934B-CEAE7FB8D95B}"/>
              </a:ext>
            </a:extLst>
          </p:cNvPr>
          <p:cNvSpPr>
            <a:spLocks noGrp="1"/>
          </p:cNvSpPr>
          <p:nvPr>
            <p:ph idx="1"/>
          </p:nvPr>
        </p:nvSpPr>
        <p:spPr/>
        <p:txBody>
          <a:bodyPr>
            <a:normAutofit lnSpcReduction="10000"/>
          </a:bodyPr>
          <a:lstStyle/>
          <a:p>
            <a:r>
              <a:rPr lang="en-US" dirty="0"/>
              <a:t>Meet effluent discharge standards</a:t>
            </a:r>
          </a:p>
          <a:p>
            <a:r>
              <a:rPr lang="en-US" dirty="0"/>
              <a:t>Reduce struvite mineralization of equipment</a:t>
            </a:r>
          </a:p>
          <a:p>
            <a:r>
              <a:rPr lang="en-US" dirty="0"/>
              <a:t>Improve the dewaterability of Bio-P sludges (higher % solids, lower polymer usage)</a:t>
            </a:r>
          </a:p>
          <a:p>
            <a:r>
              <a:rPr lang="en-US" dirty="0"/>
              <a:t>Recover marketable P fertilizer</a:t>
            </a:r>
          </a:p>
          <a:p>
            <a:r>
              <a:rPr lang="en-US" dirty="0"/>
              <a:t>Improve N to P ratio in biosolids product</a:t>
            </a:r>
          </a:p>
          <a:p>
            <a:r>
              <a:rPr lang="en-US" dirty="0"/>
              <a:t>Achieve local and global sustainability goals</a:t>
            </a:r>
          </a:p>
        </p:txBody>
      </p:sp>
    </p:spTree>
    <p:extLst>
      <p:ext uri="{BB962C8B-B14F-4D97-AF65-F5344CB8AC3E}">
        <p14:creationId xmlns:p14="http://schemas.microsoft.com/office/powerpoint/2010/main" val="3257737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9717B-847B-4313-916D-4B5CF4B6653C}"/>
              </a:ext>
            </a:extLst>
          </p:cNvPr>
          <p:cNvSpPr>
            <a:spLocks noGrp="1"/>
          </p:cNvSpPr>
          <p:nvPr>
            <p:ph type="title"/>
          </p:nvPr>
        </p:nvSpPr>
        <p:spPr/>
        <p:txBody>
          <a:bodyPr>
            <a:noAutofit/>
          </a:bodyPr>
          <a:lstStyle/>
          <a:p>
            <a:r>
              <a:rPr lang="en-US" sz="3600" dirty="0">
                <a:solidFill>
                  <a:srgbClr val="000000"/>
                </a:solidFill>
              </a:rPr>
              <a:t>Starting Point: How You Meet Effluent Discharge Standards</a:t>
            </a:r>
          </a:p>
        </p:txBody>
      </p:sp>
      <p:sp>
        <p:nvSpPr>
          <p:cNvPr id="3" name="Content Placeholder 2">
            <a:extLst>
              <a:ext uri="{FF2B5EF4-FFF2-40B4-BE49-F238E27FC236}">
                <a16:creationId xmlns:a16="http://schemas.microsoft.com/office/drawing/2014/main" id="{F63FE314-7710-4CEE-AEE5-8FD293939CB2}"/>
              </a:ext>
            </a:extLst>
          </p:cNvPr>
          <p:cNvSpPr>
            <a:spLocks noGrp="1"/>
          </p:cNvSpPr>
          <p:nvPr>
            <p:ph sz="half" idx="1"/>
          </p:nvPr>
        </p:nvSpPr>
        <p:spPr/>
        <p:txBody>
          <a:bodyPr>
            <a:normAutofit lnSpcReduction="10000"/>
          </a:bodyPr>
          <a:lstStyle/>
          <a:p>
            <a:pPr marL="0" indent="0">
              <a:buNone/>
            </a:pPr>
            <a:r>
              <a:rPr lang="en-US" dirty="0"/>
              <a:t>Enhanced Biological Phosphorus Removal</a:t>
            </a:r>
          </a:p>
          <a:p>
            <a:r>
              <a:rPr lang="en-US" sz="1800" dirty="0"/>
              <a:t>Phosphorus Accumulating Organisms (PAO) release extracellular polymeric substances (EPS) with highly soluble phosphorus under stress</a:t>
            </a:r>
          </a:p>
          <a:p>
            <a:r>
              <a:rPr lang="en-US" sz="1800" dirty="0"/>
              <a:t>EPS interferes with dewatering</a:t>
            </a:r>
          </a:p>
          <a:p>
            <a:r>
              <a:rPr lang="en-US" sz="1800" dirty="0"/>
              <a:t>Dewatering releases soluble P into filtrate/centrate</a:t>
            </a:r>
          </a:p>
          <a:p>
            <a:r>
              <a:rPr lang="en-US" sz="1800" dirty="0"/>
              <a:t>P in biosolids highly soluble and leachable</a:t>
            </a:r>
          </a:p>
          <a:p>
            <a:endParaRPr lang="en-US" sz="1800" dirty="0"/>
          </a:p>
        </p:txBody>
      </p:sp>
      <p:sp>
        <p:nvSpPr>
          <p:cNvPr id="4" name="Content Placeholder 3">
            <a:extLst>
              <a:ext uri="{FF2B5EF4-FFF2-40B4-BE49-F238E27FC236}">
                <a16:creationId xmlns:a16="http://schemas.microsoft.com/office/drawing/2014/main" id="{4527AC62-CDF0-45A9-B881-C28CCB754440}"/>
              </a:ext>
            </a:extLst>
          </p:cNvPr>
          <p:cNvSpPr>
            <a:spLocks noGrp="1"/>
          </p:cNvSpPr>
          <p:nvPr>
            <p:ph sz="half" idx="2"/>
          </p:nvPr>
        </p:nvSpPr>
        <p:spPr/>
        <p:txBody>
          <a:bodyPr>
            <a:normAutofit lnSpcReduction="10000"/>
          </a:bodyPr>
          <a:lstStyle/>
          <a:p>
            <a:pPr marL="0" indent="0">
              <a:buNone/>
            </a:pPr>
            <a:r>
              <a:rPr lang="en-US" dirty="0"/>
              <a:t>Chemical Phosphorus Removal</a:t>
            </a:r>
          </a:p>
          <a:p>
            <a:r>
              <a:rPr lang="en-US" sz="1800" dirty="0"/>
              <a:t>Use iron or aluminum salts to precipitate phosphorus as an insoluble mineral, incorporated into biosolids</a:t>
            </a:r>
          </a:p>
          <a:p>
            <a:r>
              <a:rPr lang="en-US" sz="1800" dirty="0"/>
              <a:t>Iron adds to biosolids mass, but aids dewaterability</a:t>
            </a:r>
          </a:p>
          <a:p>
            <a:r>
              <a:rPr lang="en-US" sz="1800" dirty="0"/>
              <a:t>Iron bound P will not solubilize and cannot be extracted from biosolids</a:t>
            </a:r>
          </a:p>
        </p:txBody>
      </p:sp>
    </p:spTree>
    <p:extLst>
      <p:ext uri="{BB962C8B-B14F-4D97-AF65-F5344CB8AC3E}">
        <p14:creationId xmlns:p14="http://schemas.microsoft.com/office/powerpoint/2010/main" val="1605118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BEFCD-F5A0-4F2A-ADCA-3D77AC9D64DB}"/>
              </a:ext>
            </a:extLst>
          </p:cNvPr>
          <p:cNvSpPr>
            <a:spLocks noGrp="1"/>
          </p:cNvSpPr>
          <p:nvPr>
            <p:ph type="title"/>
          </p:nvPr>
        </p:nvSpPr>
        <p:spPr/>
        <p:txBody>
          <a:bodyPr>
            <a:normAutofit fontScale="90000"/>
          </a:bodyPr>
          <a:lstStyle/>
          <a:p>
            <a:r>
              <a:rPr lang="en-US" dirty="0"/>
              <a:t>Ending Point: How You Use Biosolids Resources</a:t>
            </a:r>
          </a:p>
        </p:txBody>
      </p:sp>
      <p:sp>
        <p:nvSpPr>
          <p:cNvPr id="5" name="Content Placeholder 4">
            <a:extLst>
              <a:ext uri="{FF2B5EF4-FFF2-40B4-BE49-F238E27FC236}">
                <a16:creationId xmlns:a16="http://schemas.microsoft.com/office/drawing/2014/main" id="{69B8320E-737D-474E-A3D3-60C7A2BA4EDB}"/>
              </a:ext>
            </a:extLst>
          </p:cNvPr>
          <p:cNvSpPr>
            <a:spLocks noGrp="1"/>
          </p:cNvSpPr>
          <p:nvPr>
            <p:ph idx="1"/>
          </p:nvPr>
        </p:nvSpPr>
        <p:spPr/>
        <p:txBody>
          <a:bodyPr>
            <a:normAutofit fontScale="92500" lnSpcReduction="10000"/>
          </a:bodyPr>
          <a:lstStyle/>
          <a:p>
            <a:r>
              <a:rPr lang="en-US" dirty="0"/>
              <a:t>Landfill disposal: Biosolids-borne P “lost to agriculture” forever</a:t>
            </a:r>
          </a:p>
          <a:p>
            <a:r>
              <a:rPr lang="en-US" dirty="0"/>
              <a:t>Agricultural land spreading: Biosolids-borne P can build up soil to high concentrations after repeated applications</a:t>
            </a:r>
          </a:p>
          <a:p>
            <a:r>
              <a:rPr lang="en-US" dirty="0"/>
              <a:t>Land restoration: Biosolids-borne P restores missing P</a:t>
            </a:r>
          </a:p>
          <a:p>
            <a:r>
              <a:rPr lang="en-US" dirty="0"/>
              <a:t>Incineration: Generally landfilled, but P value can be used. </a:t>
            </a:r>
          </a:p>
        </p:txBody>
      </p:sp>
    </p:spTree>
    <p:extLst>
      <p:ext uri="{BB962C8B-B14F-4D97-AF65-F5344CB8AC3E}">
        <p14:creationId xmlns:p14="http://schemas.microsoft.com/office/powerpoint/2010/main" val="891937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5AEB7-8317-4F8E-BD9C-4E8E912F8510}"/>
              </a:ext>
            </a:extLst>
          </p:cNvPr>
          <p:cNvSpPr>
            <a:spLocks noGrp="1"/>
          </p:cNvSpPr>
          <p:nvPr>
            <p:ph type="title"/>
          </p:nvPr>
        </p:nvSpPr>
        <p:spPr/>
        <p:txBody>
          <a:bodyPr/>
          <a:lstStyle/>
          <a:p>
            <a:r>
              <a:rPr lang="en-US" dirty="0"/>
              <a:t>P Treatment Approaches</a:t>
            </a:r>
          </a:p>
        </p:txBody>
      </p:sp>
      <p:sp>
        <p:nvSpPr>
          <p:cNvPr id="3" name="Content Placeholder 2">
            <a:extLst>
              <a:ext uri="{FF2B5EF4-FFF2-40B4-BE49-F238E27FC236}">
                <a16:creationId xmlns:a16="http://schemas.microsoft.com/office/drawing/2014/main" id="{CE444620-F2B9-4D7C-9F0E-485DD22F7B29}"/>
              </a:ext>
            </a:extLst>
          </p:cNvPr>
          <p:cNvSpPr>
            <a:spLocks noGrp="1"/>
          </p:cNvSpPr>
          <p:nvPr>
            <p:ph idx="1"/>
          </p:nvPr>
        </p:nvSpPr>
        <p:spPr/>
        <p:txBody>
          <a:bodyPr/>
          <a:lstStyle/>
          <a:p>
            <a:pPr marL="0" indent="0">
              <a:buNone/>
            </a:pPr>
            <a:r>
              <a:rPr lang="en-US" dirty="0"/>
              <a:t>Controlled chemical precipitation to avoid struvite build up within treatment plant</a:t>
            </a:r>
          </a:p>
          <a:p>
            <a:pPr lvl="1"/>
            <a:r>
              <a:rPr lang="en-US" dirty="0" err="1"/>
              <a:t>Sidestream</a:t>
            </a:r>
            <a:r>
              <a:rPr lang="en-US" dirty="0"/>
              <a:t> precipitation as struvite after dewatering</a:t>
            </a:r>
          </a:p>
          <a:p>
            <a:pPr lvl="1"/>
            <a:r>
              <a:rPr lang="en-US" dirty="0"/>
              <a:t>Precipitation of P mineral post digestion, but before dewatering</a:t>
            </a:r>
          </a:p>
          <a:p>
            <a:pPr lvl="1"/>
            <a:r>
              <a:rPr lang="en-US" dirty="0"/>
              <a:t>Precipitation of P mineral pre-digestion.</a:t>
            </a:r>
          </a:p>
        </p:txBody>
      </p:sp>
    </p:spTree>
    <p:extLst>
      <p:ext uri="{BB962C8B-B14F-4D97-AF65-F5344CB8AC3E}">
        <p14:creationId xmlns:p14="http://schemas.microsoft.com/office/powerpoint/2010/main" val="4222682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6B8769-CBB7-4692-A3E4-ED5F3435F02A}"/>
              </a:ext>
            </a:extLst>
          </p:cNvPr>
          <p:cNvSpPr>
            <a:spLocks noGrp="1"/>
          </p:cNvSpPr>
          <p:nvPr>
            <p:ph idx="1"/>
          </p:nvPr>
        </p:nvSpPr>
        <p:spPr>
          <a:xfrm>
            <a:off x="628650" y="1108471"/>
            <a:ext cx="7886700" cy="3263504"/>
          </a:xfrm>
        </p:spPr>
        <p:txBody>
          <a:bodyPr/>
          <a:lstStyle/>
          <a:p>
            <a:r>
              <a:rPr lang="en-US" sz="1800" dirty="0">
                <a:cs typeface="Arial" panose="020B0604020202020204" pitchFamily="34" charset="0"/>
              </a:rPr>
              <a:t>Brushite (dicalcium phosphate dihydrate or DCPD) forms in slightly acidic conditions of pH 4.5 – 6.5 and is a good fertilizer. </a:t>
            </a:r>
          </a:p>
          <a:p>
            <a:pPr marL="0" indent="0">
              <a:buNone/>
            </a:pPr>
            <a:r>
              <a:rPr lang="en-US" sz="1800" dirty="0"/>
              <a:t>	Ca</a:t>
            </a:r>
            <a:r>
              <a:rPr lang="en-US" sz="1800" baseline="30000" dirty="0"/>
              <a:t>2+</a:t>
            </a:r>
            <a:r>
              <a:rPr lang="en-US" sz="1800" dirty="0"/>
              <a:t> + H</a:t>
            </a:r>
            <a:r>
              <a:rPr lang="en-US" sz="1800" baseline="-25000" dirty="0"/>
              <a:t>2</a:t>
            </a:r>
            <a:r>
              <a:rPr lang="en-US" sz="1800" dirty="0"/>
              <a:t>PO</a:t>
            </a:r>
            <a:r>
              <a:rPr lang="en-US" sz="1800" baseline="-25000" dirty="0"/>
              <a:t>4</a:t>
            </a:r>
            <a:r>
              <a:rPr lang="en-US" sz="1800" baseline="30000" dirty="0">
                <a:cs typeface="Arial" panose="020B0604020202020204" pitchFamily="34" charset="0"/>
              </a:rPr>
              <a:t>-</a:t>
            </a:r>
            <a:r>
              <a:rPr lang="en-US" sz="1800" dirty="0">
                <a:cs typeface="Arial" panose="020B0604020202020204" pitchFamily="34" charset="0"/>
              </a:rPr>
              <a:t> + 2H</a:t>
            </a:r>
            <a:r>
              <a:rPr lang="en-US" sz="1800" baseline="-25000" dirty="0">
                <a:cs typeface="Arial" panose="020B0604020202020204" pitchFamily="34" charset="0"/>
              </a:rPr>
              <a:t>2</a:t>
            </a:r>
            <a:r>
              <a:rPr lang="en-US" sz="1800" dirty="0">
                <a:cs typeface="Arial" panose="020B0604020202020204" pitchFamily="34" charset="0"/>
              </a:rPr>
              <a:t>O</a:t>
            </a:r>
            <a:r>
              <a:rPr lang="en-US" sz="1800" dirty="0">
                <a:cs typeface="Arial" panose="020B0604020202020204" pitchFamily="34" charset="0"/>
                <a:sym typeface="Wingdings" panose="05000000000000000000" pitchFamily="2" charset="2"/>
              </a:rPr>
              <a:t></a:t>
            </a:r>
            <a:r>
              <a:rPr lang="en-US" sz="1800" dirty="0">
                <a:cs typeface="Arial" panose="020B0604020202020204" pitchFamily="34" charset="0"/>
              </a:rPr>
              <a:t> </a:t>
            </a:r>
            <a:r>
              <a:rPr lang="en-US" sz="1800" dirty="0"/>
              <a:t>CaHPO</a:t>
            </a:r>
            <a:r>
              <a:rPr lang="en-US" sz="1800" baseline="-25000" dirty="0"/>
              <a:t>4</a:t>
            </a:r>
            <a:r>
              <a:rPr lang="en-US" sz="1800" dirty="0"/>
              <a:t>·2H</a:t>
            </a:r>
            <a:r>
              <a:rPr lang="en-US" sz="1800" baseline="-25000" dirty="0"/>
              <a:t>2</a:t>
            </a:r>
            <a:r>
              <a:rPr lang="en-US" sz="1800" dirty="0"/>
              <a:t>O + H</a:t>
            </a:r>
            <a:r>
              <a:rPr lang="en-US" sz="1800" baseline="30000" dirty="0"/>
              <a:t>+</a:t>
            </a:r>
            <a:endParaRPr lang="en-US" sz="1800" dirty="0">
              <a:cs typeface="Arial" panose="020B0604020202020204" pitchFamily="34" charset="0"/>
            </a:endParaRPr>
          </a:p>
          <a:p>
            <a:endParaRPr lang="en-US" sz="1800" dirty="0">
              <a:cs typeface="Arial" panose="020B0604020202020204" pitchFamily="34" charset="0"/>
            </a:endParaRPr>
          </a:p>
          <a:p>
            <a:r>
              <a:rPr lang="en-US" sz="1800" dirty="0">
                <a:cs typeface="Arial" panose="020B0604020202020204" pitchFamily="34" charset="0"/>
              </a:rPr>
              <a:t>Struvite (magnesium ammonium phosphate) forms in slightly alkaline conditions of around pH 8 and is a good fertilizer. </a:t>
            </a:r>
          </a:p>
          <a:p>
            <a:pPr marL="0" indent="0">
              <a:buNone/>
            </a:pPr>
            <a:r>
              <a:rPr lang="en-US" sz="1800" dirty="0"/>
              <a:t>	NH</a:t>
            </a:r>
            <a:r>
              <a:rPr lang="en-US" sz="1800" baseline="-25000" dirty="0"/>
              <a:t>4</a:t>
            </a:r>
            <a:r>
              <a:rPr lang="en-US" sz="1800" baseline="30000" dirty="0"/>
              <a:t>+</a:t>
            </a:r>
            <a:r>
              <a:rPr lang="en-US" sz="1800" dirty="0"/>
              <a:t> + Mg</a:t>
            </a:r>
            <a:r>
              <a:rPr lang="en-US" sz="1800" baseline="30000" dirty="0"/>
              <a:t>2+</a:t>
            </a:r>
            <a:r>
              <a:rPr lang="en-US" sz="1800" dirty="0"/>
              <a:t> + HPO</a:t>
            </a:r>
            <a:r>
              <a:rPr lang="en-US" sz="1800" baseline="-25000" dirty="0"/>
              <a:t>4</a:t>
            </a:r>
            <a:r>
              <a:rPr lang="en-US" sz="1800" baseline="30000" dirty="0">
                <a:cs typeface="Arial" panose="020B0604020202020204" pitchFamily="34" charset="0"/>
              </a:rPr>
              <a:t>2-</a:t>
            </a:r>
            <a:r>
              <a:rPr lang="en-US" sz="1800" baseline="-25000" dirty="0">
                <a:cs typeface="Arial" panose="020B0604020202020204" pitchFamily="34" charset="0"/>
              </a:rPr>
              <a:t> </a:t>
            </a:r>
            <a:r>
              <a:rPr lang="en-US" sz="1800" dirty="0">
                <a:cs typeface="Arial" panose="020B0604020202020204" pitchFamily="34" charset="0"/>
              </a:rPr>
              <a:t> + 6H</a:t>
            </a:r>
            <a:r>
              <a:rPr lang="en-US" sz="1800" baseline="-25000" dirty="0">
                <a:cs typeface="Arial" panose="020B0604020202020204" pitchFamily="34" charset="0"/>
              </a:rPr>
              <a:t>2</a:t>
            </a:r>
            <a:r>
              <a:rPr lang="en-US" sz="1800" dirty="0">
                <a:cs typeface="Arial" panose="020B0604020202020204" pitchFamily="34" charset="0"/>
              </a:rPr>
              <a:t>O</a:t>
            </a:r>
            <a:r>
              <a:rPr lang="en-US" sz="1800" baseline="30000" dirty="0">
                <a:cs typeface="Arial" panose="020B0604020202020204" pitchFamily="34" charset="0"/>
              </a:rPr>
              <a:t> </a:t>
            </a:r>
            <a:r>
              <a:rPr lang="en-US" sz="1800" dirty="0">
                <a:cs typeface="Arial" panose="020B0604020202020204" pitchFamily="34" charset="0"/>
                <a:sym typeface="Wingdings" panose="05000000000000000000" pitchFamily="2" charset="2"/>
              </a:rPr>
              <a:t></a:t>
            </a:r>
            <a:r>
              <a:rPr lang="en-US" sz="1800" dirty="0">
                <a:cs typeface="Arial" panose="020B0604020202020204" pitchFamily="34" charset="0"/>
              </a:rPr>
              <a:t> </a:t>
            </a:r>
            <a:r>
              <a:rPr lang="en-US" sz="1800" dirty="0"/>
              <a:t>NH</a:t>
            </a:r>
            <a:r>
              <a:rPr lang="en-US" sz="1800" baseline="-25000" dirty="0"/>
              <a:t>4</a:t>
            </a:r>
            <a:r>
              <a:rPr lang="en-US" sz="1800" dirty="0"/>
              <a:t>MgPO</a:t>
            </a:r>
            <a:r>
              <a:rPr lang="en-US" sz="1800" baseline="-25000" dirty="0"/>
              <a:t>4</a:t>
            </a:r>
            <a:r>
              <a:rPr lang="en-US" sz="1800" dirty="0"/>
              <a:t>·6H</a:t>
            </a:r>
            <a:r>
              <a:rPr lang="en-US" sz="1800" baseline="-25000" dirty="0"/>
              <a:t>2</a:t>
            </a:r>
            <a:r>
              <a:rPr lang="en-US" sz="1800" dirty="0"/>
              <a:t>O + H</a:t>
            </a:r>
            <a:r>
              <a:rPr lang="en-US" sz="1800" baseline="30000" dirty="0"/>
              <a:t>+</a:t>
            </a:r>
            <a:endParaRPr lang="en-US" sz="1800" dirty="0">
              <a:cs typeface="Arial" panose="020B0604020202020204" pitchFamily="34" charset="0"/>
            </a:endParaRPr>
          </a:p>
        </p:txBody>
      </p:sp>
      <p:sp>
        <p:nvSpPr>
          <p:cNvPr id="3" name="Title 2">
            <a:extLst>
              <a:ext uri="{FF2B5EF4-FFF2-40B4-BE49-F238E27FC236}">
                <a16:creationId xmlns:a16="http://schemas.microsoft.com/office/drawing/2014/main" id="{33B48C06-B341-4A01-AD39-1061AD61CB15}"/>
              </a:ext>
            </a:extLst>
          </p:cNvPr>
          <p:cNvSpPr>
            <a:spLocks noGrp="1"/>
          </p:cNvSpPr>
          <p:nvPr>
            <p:ph type="title"/>
          </p:nvPr>
        </p:nvSpPr>
        <p:spPr/>
        <p:txBody>
          <a:bodyPr>
            <a:normAutofit fontScale="90000"/>
          </a:bodyPr>
          <a:lstStyle/>
          <a:p>
            <a:r>
              <a:rPr lang="en-US" sz="4000" b="0" dirty="0">
                <a:solidFill>
                  <a:srgbClr val="000000"/>
                </a:solidFill>
                <a:cs typeface="Arial" panose="020B0604020202020204" pitchFamily="34" charset="0"/>
              </a:rPr>
              <a:t>Distinction of Phosphorus Minerals</a:t>
            </a:r>
            <a:br>
              <a:rPr lang="en-US" dirty="0">
                <a:cs typeface="Arial" panose="020B0604020202020204" pitchFamily="34" charset="0"/>
              </a:rPr>
            </a:br>
            <a:endParaRPr lang="en-US" dirty="0"/>
          </a:p>
        </p:txBody>
      </p:sp>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7229475" y="4371975"/>
            <a:ext cx="609600" cy="609600"/>
          </a:xfrm>
          <a:prstGeom prst="rect">
            <a:avLst/>
          </a:prstGeom>
        </p:spPr>
      </p:pic>
    </p:spTree>
    <p:extLst>
      <p:ext uri="{BB962C8B-B14F-4D97-AF65-F5344CB8AC3E}">
        <p14:creationId xmlns:p14="http://schemas.microsoft.com/office/powerpoint/2010/main" val="4772121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3400"/>
    </mc:Choice>
    <mc:Fallback xmlns="">
      <p:transition xmlns:p14="http://schemas.microsoft.com/office/powerpoint/2010/main" spd="slow" advTm="43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74638"/>
            <a:ext cx="8427216" cy="993775"/>
          </a:xfrm>
        </p:spPr>
        <p:txBody>
          <a:bodyPr>
            <a:noAutofit/>
          </a:bodyPr>
          <a:lstStyle/>
          <a:p>
            <a:r>
              <a:rPr lang="en-US" sz="3600" dirty="0"/>
              <a:t>Ostara Technology: The Pearl® Reactor</a:t>
            </a:r>
            <a:endParaRPr lang="en-US" sz="3600" baseline="30000" dirty="0">
              <a:solidFill>
                <a:schemeClr val="bg1"/>
              </a:solidFill>
            </a:endParaRPr>
          </a:p>
        </p:txBody>
      </p:sp>
      <p:grpSp>
        <p:nvGrpSpPr>
          <p:cNvPr id="5" name="Group 4"/>
          <p:cNvGrpSpPr/>
          <p:nvPr/>
        </p:nvGrpSpPr>
        <p:grpSpPr>
          <a:xfrm>
            <a:off x="610936" y="1259913"/>
            <a:ext cx="6781688" cy="3586724"/>
            <a:chOff x="-1715677" y="1635189"/>
            <a:chExt cx="9042250" cy="4782299"/>
          </a:xfrm>
        </p:grpSpPr>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39361" y="1635189"/>
              <a:ext cx="4686804" cy="4782299"/>
            </a:xfrm>
            <a:prstGeom prst="rect">
              <a:avLst/>
            </a:prstGeom>
            <a:ln>
              <a:noFill/>
            </a:ln>
          </p:spPr>
        </p:pic>
        <p:sp>
          <p:nvSpPr>
            <p:cNvPr id="11" name="Rounded Rectangle 10"/>
            <p:cNvSpPr/>
            <p:nvPr/>
          </p:nvSpPr>
          <p:spPr>
            <a:xfrm>
              <a:off x="4496843" y="1776851"/>
              <a:ext cx="1553227" cy="386124"/>
            </a:xfrm>
            <a:prstGeom prst="roundRect">
              <a:avLst/>
            </a:prstGeom>
            <a:solidFill>
              <a:schemeClr val="bg1"/>
            </a:solidFill>
            <a:ln w="3175">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a:solidFill>
                    <a:schemeClr val="tx1"/>
                  </a:solidFill>
                </a:rPr>
                <a:t>TREATED EFFLUENT</a:t>
              </a:r>
            </a:p>
          </p:txBody>
        </p:sp>
        <p:sp>
          <p:nvSpPr>
            <p:cNvPr id="12" name="Rounded Rectangle 11"/>
            <p:cNvSpPr/>
            <p:nvPr/>
          </p:nvSpPr>
          <p:spPr>
            <a:xfrm>
              <a:off x="4891209" y="3339931"/>
              <a:ext cx="1158861" cy="310553"/>
            </a:xfrm>
            <a:prstGeom prst="roundRect">
              <a:avLst/>
            </a:prstGeom>
            <a:solidFill>
              <a:schemeClr val="bg1"/>
            </a:solidFill>
            <a:ln w="3175">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a:solidFill>
                    <a:schemeClr val="tx1"/>
                  </a:solidFill>
                </a:rPr>
                <a:t>RECYCLE LINE</a:t>
              </a:r>
            </a:p>
          </p:txBody>
        </p:sp>
        <p:sp>
          <p:nvSpPr>
            <p:cNvPr id="13" name="Rounded Rectangle 12"/>
            <p:cNvSpPr/>
            <p:nvPr/>
          </p:nvSpPr>
          <p:spPr>
            <a:xfrm>
              <a:off x="92970" y="4597630"/>
              <a:ext cx="1237522" cy="442168"/>
            </a:xfrm>
            <a:prstGeom prst="roundRect">
              <a:avLst/>
            </a:prstGeom>
            <a:solidFill>
              <a:schemeClr val="bg1"/>
            </a:solidFill>
            <a:ln w="3175">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a:solidFill>
                    <a:schemeClr val="tx1"/>
                  </a:solidFill>
                </a:rPr>
                <a:t>MAGNESIUM</a:t>
              </a:r>
            </a:p>
          </p:txBody>
        </p:sp>
        <p:sp>
          <p:nvSpPr>
            <p:cNvPr id="14" name="Rounded Rectangle 13"/>
            <p:cNvSpPr/>
            <p:nvPr/>
          </p:nvSpPr>
          <p:spPr>
            <a:xfrm>
              <a:off x="-1715677" y="5179283"/>
              <a:ext cx="3046169" cy="499793"/>
            </a:xfrm>
            <a:prstGeom prst="roundRect">
              <a:avLst/>
            </a:prstGeom>
            <a:solidFill>
              <a:schemeClr val="bg1"/>
            </a:solidFill>
            <a:ln w="3175">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a:solidFill>
                    <a:schemeClr val="tx1"/>
                  </a:solidFill>
                </a:rPr>
                <a:t>POST-DIGESTION DEWATERING LIQUOR + WASSTRIP</a:t>
              </a:r>
              <a:r>
                <a:rPr lang="en-US" sz="900" b="1" baseline="30000">
                  <a:solidFill>
                    <a:schemeClr val="tx1"/>
                  </a:solidFill>
                </a:rPr>
                <a:t>®</a:t>
              </a:r>
              <a:r>
                <a:rPr lang="en-US" sz="900" b="1">
                  <a:solidFill>
                    <a:schemeClr val="tx1"/>
                  </a:solidFill>
                </a:rPr>
                <a:t> FEED</a:t>
              </a:r>
            </a:p>
          </p:txBody>
        </p:sp>
        <p:sp>
          <p:nvSpPr>
            <p:cNvPr id="15" name="Rounded Rectangle 14"/>
            <p:cNvSpPr/>
            <p:nvPr/>
          </p:nvSpPr>
          <p:spPr>
            <a:xfrm>
              <a:off x="5726165" y="5429180"/>
              <a:ext cx="1600408" cy="318616"/>
            </a:xfrm>
            <a:prstGeom prst="roundRect">
              <a:avLst/>
            </a:prstGeom>
            <a:solidFill>
              <a:schemeClr val="bg1"/>
            </a:solidFill>
            <a:ln w="3175">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a:solidFill>
                    <a:schemeClr val="tx1"/>
                  </a:solidFill>
                </a:rPr>
                <a:t>CRYSTAL GREEN</a:t>
              </a:r>
            </a:p>
          </p:txBody>
        </p:sp>
      </p:grpSp>
    </p:spTree>
    <p:extLst>
      <p:ext uri="{BB962C8B-B14F-4D97-AF65-F5344CB8AC3E}">
        <p14:creationId xmlns:p14="http://schemas.microsoft.com/office/powerpoint/2010/main" val="440867891"/>
      </p:ext>
    </p:extLst>
  </p:cSld>
  <p:clrMapOvr>
    <a:masterClrMapping/>
  </p:clrMapOvr>
</p:sld>
</file>

<file path=ppt/theme/theme1.xml><?xml version="1.0" encoding="utf-8"?>
<a:theme xmlns:a="http://schemas.openxmlformats.org/drawingml/2006/main" name="Office-Design">
  <a:themeElements>
    <a:clrScheme name="IWA Colors">
      <a:dk1>
        <a:srgbClr val="414646"/>
      </a:dk1>
      <a:lt1>
        <a:srgbClr val="FFFFFF"/>
      </a:lt1>
      <a:dk2>
        <a:srgbClr val="939598"/>
      </a:dk2>
      <a:lt2>
        <a:srgbClr val="14325A"/>
      </a:lt2>
      <a:accent1>
        <a:srgbClr val="00AEEF"/>
      </a:accent1>
      <a:accent2>
        <a:srgbClr val="00827D"/>
      </a:accent2>
      <a:accent3>
        <a:srgbClr val="FFD478"/>
      </a:accent3>
      <a:accent4>
        <a:srgbClr val="E6EB00"/>
      </a:accent4>
      <a:accent5>
        <a:srgbClr val="14325A"/>
      </a:accent5>
      <a:accent6>
        <a:srgbClr val="00BEB4"/>
      </a:accent6>
      <a:hlink>
        <a:srgbClr val="00AEEF"/>
      </a:hlink>
      <a:folHlink>
        <a:srgbClr val="0082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NP Vorlage">
  <a:themeElements>
    <a:clrScheme name="cnp Color Theme">
      <a:dk1>
        <a:srgbClr val="807F83"/>
      </a:dk1>
      <a:lt1>
        <a:sysClr val="window" lastClr="FFFFFF"/>
      </a:lt1>
      <a:dk2>
        <a:srgbClr val="002F87"/>
      </a:dk2>
      <a:lt2>
        <a:srgbClr val="E7E6E6"/>
      </a:lt2>
      <a:accent1>
        <a:srgbClr val="5B9BD5"/>
      </a:accent1>
      <a:accent2>
        <a:srgbClr val="F7941D"/>
      </a:accent2>
      <a:accent3>
        <a:srgbClr val="A5A5A5"/>
      </a:accent3>
      <a:accent4>
        <a:srgbClr val="FFC000"/>
      </a:accent4>
      <a:accent5>
        <a:srgbClr val="4472C4"/>
      </a:accent5>
      <a:accent6>
        <a:srgbClr val="62A70F"/>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NP Vorlage" id="{92515133-F902-4D98-9110-9B4C019A0024}" vid="{0EC697B3-EEDE-42F3-9B15-A2E943535FBB}"/>
    </a:ext>
  </a:ext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np Color Theme">
    <a:dk1>
      <a:srgbClr val="807F83"/>
    </a:dk1>
    <a:lt1>
      <a:sysClr val="window" lastClr="FFFFFF"/>
    </a:lt1>
    <a:dk2>
      <a:srgbClr val="002F87"/>
    </a:dk2>
    <a:lt2>
      <a:srgbClr val="E7E6E6"/>
    </a:lt2>
    <a:accent1>
      <a:srgbClr val="5B9BD5"/>
    </a:accent1>
    <a:accent2>
      <a:srgbClr val="F7941D"/>
    </a:accent2>
    <a:accent3>
      <a:srgbClr val="A5A5A5"/>
    </a:accent3>
    <a:accent4>
      <a:srgbClr val="FFC000"/>
    </a:accent4>
    <a:accent5>
      <a:srgbClr val="4472C4"/>
    </a:accent5>
    <a:accent6>
      <a:srgbClr val="62A70F"/>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10221</TotalTime>
  <Words>1360</Words>
  <Application>Microsoft Office PowerPoint</Application>
  <PresentationFormat>On-screen Show (16:9)</PresentationFormat>
  <Paragraphs>247</Paragraphs>
  <Slides>25</Slides>
  <Notes>6</Notes>
  <HiddenSlides>0</HiddenSlides>
  <MMClips>6</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AkzidenzGrotesk</vt:lpstr>
      <vt:lpstr>Arial</vt:lpstr>
      <vt:lpstr>Calibri</vt:lpstr>
      <vt:lpstr>Calibri Light</vt:lpstr>
      <vt:lpstr>Gautami</vt:lpstr>
      <vt:lpstr>Symbol</vt:lpstr>
      <vt:lpstr>Wingdings</vt:lpstr>
      <vt:lpstr>Office-Design</vt:lpstr>
      <vt:lpstr>Custom Design</vt:lpstr>
      <vt:lpstr>CNP Vorlage</vt:lpstr>
      <vt:lpstr>Phosphorus Extraction Technologies</vt:lpstr>
      <vt:lpstr>Shout Out to Tradition</vt:lpstr>
      <vt:lpstr>Challenge: Nutrient Balance</vt:lpstr>
      <vt:lpstr>Drivers for P Extraction</vt:lpstr>
      <vt:lpstr>Starting Point: How You Meet Effluent Discharge Standards</vt:lpstr>
      <vt:lpstr>Ending Point: How You Use Biosolids Resources</vt:lpstr>
      <vt:lpstr>P Treatment Approaches</vt:lpstr>
      <vt:lpstr>Distinction of Phosphorus Minerals </vt:lpstr>
      <vt:lpstr>Ostara Technology: The Pearl® Reactor</vt:lpstr>
      <vt:lpstr>Pearl® + WASSTRIP® Advanced Digestion Integration</vt:lpstr>
      <vt:lpstr>CNP Pre and Post Digestion P Recovery</vt:lpstr>
      <vt:lpstr>CalPrex™ P Recovery</vt:lpstr>
      <vt:lpstr>AirPrex® P-Recovery</vt:lpstr>
      <vt:lpstr>Schwing Bioset NuReSys</vt:lpstr>
      <vt:lpstr>Conventional P Mass Balance</vt:lpstr>
      <vt:lpstr>P Balance with Side Stream Recovery</vt:lpstr>
      <vt:lpstr>P Balance with Combined System</vt:lpstr>
      <vt:lpstr>P Mass Balance with CNP Pilot</vt:lpstr>
      <vt:lpstr>Case Studies – Ostara </vt:lpstr>
      <vt:lpstr>Case Studies – CNP AirPrex</vt:lpstr>
      <vt:lpstr>Case Studies – Schwing NuReSys</vt:lpstr>
      <vt:lpstr>Other Extraction Technologies</vt:lpstr>
      <vt:lpstr>Renewable Nutrients Quick Wash</vt:lpstr>
      <vt:lpstr>Thermal Process System</vt:lpstr>
      <vt:lpstr>Case Study – SSI Ash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IWA Conferences</dc:creator>
  <cp:lastModifiedBy>William Toffey</cp:lastModifiedBy>
  <cp:revision>418</cp:revision>
  <dcterms:created xsi:type="dcterms:W3CDTF">2013-01-25T14:48:21Z</dcterms:created>
  <dcterms:modified xsi:type="dcterms:W3CDTF">2020-03-23T13:34:27Z</dcterms:modified>
</cp:coreProperties>
</file>